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6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1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scritorio\TRABAJO%20POTD\Ambiental\graficas%20del%20documento%20diagnostico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scritorio\TRABAJO%20POTD\Ambiental\graficas%20del%20documento%20diagnostic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53135024788571"/>
          <c:y val="1.8757324772247431E-2"/>
          <c:w val="0.66470178601412211"/>
          <c:h val="0.9257510253142653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Hoja2!$I$15:$I$23</c:f>
              <c:strCache>
                <c:ptCount val="9"/>
                <c:pt idx="0">
                  <c:v>PNN Corales del Rosario y San Bernardo </c:v>
                </c:pt>
                <c:pt idx="1">
                  <c:v>PNN Corales de Profundidad</c:v>
                </c:pt>
                <c:pt idx="2">
                  <c:v>SFF Corchal Mono Hernandez</c:v>
                </c:pt>
                <c:pt idx="3">
                  <c:v>SFF Los Colorados </c:v>
                </c:pt>
                <c:pt idx="4">
                  <c:v>Reserva Natural El Garcero</c:v>
                </c:pt>
                <c:pt idx="5">
                  <c:v>Serranía San Lucas</c:v>
                </c:pt>
                <c:pt idx="6">
                  <c:v>PNR El Ceibal Mono Tití </c:v>
                </c:pt>
                <c:pt idx="7">
                  <c:v>RC Arenal Morales</c:v>
                </c:pt>
                <c:pt idx="8">
                  <c:v>RC Valle del Río Cimitarra</c:v>
                </c:pt>
              </c:strCache>
            </c:strRef>
          </c:cat>
          <c:val>
            <c:numRef>
              <c:f>Hoja2!$K$15:$K$23</c:f>
              <c:numCache>
                <c:formatCode>0.00%</c:formatCode>
                <c:ptCount val="9"/>
                <c:pt idx="0">
                  <c:v>1.5756917286688855E-2</c:v>
                </c:pt>
                <c:pt idx="1">
                  <c:v>5.3346544132874332E-2</c:v>
                </c:pt>
                <c:pt idx="2">
                  <c:v>1.4443840846131452E-3</c:v>
                </c:pt>
                <c:pt idx="3" formatCode="0.000%">
                  <c:v>3.7516469730211561E-4</c:v>
                </c:pt>
                <c:pt idx="4">
                  <c:v>1.4285714285714285E-2</c:v>
                </c:pt>
                <c:pt idx="5">
                  <c:v>0.4278826642396012</c:v>
                </c:pt>
                <c:pt idx="6">
                  <c:v>1.1254940919063469E-4</c:v>
                </c:pt>
                <c:pt idx="7">
                  <c:v>1.0921044338464586E-2</c:v>
                </c:pt>
                <c:pt idx="8">
                  <c:v>6.9030304303589279E-2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2856915612821126E-2"/>
          <c:y val="3.4386705635296055E-2"/>
          <c:w val="0.32128953577772473"/>
          <c:h val="0.965613294364703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76178308707856"/>
          <c:y val="2.2467320662917657E-2"/>
          <c:w val="0.53883543882467544"/>
          <c:h val="0.8197051572034298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458-4910-A055-273A43B21CF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458-4910-A055-273A43B21CF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458-4910-A055-273A43B21CF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458-4910-A055-273A43B21CF7}"/>
              </c:ext>
            </c:extLst>
          </c:dPt>
          <c:dLbls>
            <c:dLbl>
              <c:idx val="0"/>
              <c:layout>
                <c:manualLayout>
                  <c:x val="-0.20640359693135521"/>
                  <c:y val="-7.5335813029657498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458-4910-A055-273A43B21CF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6200142955616928"/>
                  <c:y val="-0.1554311554116118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458-4910-A055-273A43B21CF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1469597744789217"/>
                  <c:y val="4.299913344081673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8458-4910-A055-273A43B21CF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0851591574656751"/>
                  <c:y val="0.14868690763222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8458-4910-A055-273A43B21CF7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CO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Hoja1!$B$26:$B$29</c:f>
              <c:strCache>
                <c:ptCount val="4"/>
                <c:pt idx="0">
                  <c:v>Agrícola </c:v>
                </c:pt>
                <c:pt idx="1">
                  <c:v>Ganadera</c:v>
                </c:pt>
                <c:pt idx="2">
                  <c:v>Forestal de Producción</c:v>
                </c:pt>
                <c:pt idx="3">
                  <c:v>Agroforestal </c:v>
                </c:pt>
              </c:strCache>
            </c:strRef>
          </c:cat>
          <c:val>
            <c:numRef>
              <c:f>Hoja1!$C$26:$C$29</c:f>
              <c:numCache>
                <c:formatCode>0.0%</c:formatCode>
                <c:ptCount val="4"/>
                <c:pt idx="0">
                  <c:v>0.25800000000000001</c:v>
                </c:pt>
                <c:pt idx="1">
                  <c:v>0.151</c:v>
                </c:pt>
                <c:pt idx="2">
                  <c:v>2.3E-2</c:v>
                </c:pt>
                <c:pt idx="3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458-4910-A055-273A43B21CF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3950335971159376E-2"/>
          <c:y val="0.83635692978859333"/>
          <c:w val="0.88868314708579954"/>
          <c:h val="0.141955372676423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CO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215971128608924"/>
          <c:y val="1.383382911329918E-2"/>
          <c:w val="0.50096876640419952"/>
          <c:h val="0.7390009830420408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Hoja1!$L$3:$L$8</c:f>
              <c:strCache>
                <c:ptCount val="6"/>
                <c:pt idx="0">
                  <c:v>Agrícola</c:v>
                </c:pt>
                <c:pt idx="1">
                  <c:v>Ganadera</c:v>
                </c:pt>
                <c:pt idx="2">
                  <c:v>Forestal de Producción </c:v>
                </c:pt>
                <c:pt idx="3">
                  <c:v>Agroforestal </c:v>
                </c:pt>
                <c:pt idx="4">
                  <c:v>Superficies de agua</c:v>
                </c:pt>
                <c:pt idx="5">
                  <c:v>Otras </c:v>
                </c:pt>
              </c:strCache>
            </c:strRef>
          </c:cat>
          <c:val>
            <c:numRef>
              <c:f>Hoja1!$M$3:$M$8</c:f>
              <c:numCache>
                <c:formatCode>0%</c:formatCode>
                <c:ptCount val="6"/>
                <c:pt idx="0">
                  <c:v>0.25800000000000001</c:v>
                </c:pt>
                <c:pt idx="1">
                  <c:v>0.151</c:v>
                </c:pt>
                <c:pt idx="2">
                  <c:v>2.3E-2</c:v>
                </c:pt>
                <c:pt idx="3">
                  <c:v>0.09</c:v>
                </c:pt>
                <c:pt idx="4">
                  <c:v>8.4000000000000005E-2</c:v>
                </c:pt>
                <c:pt idx="5">
                  <c:v>0.38800000000000001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789238845144337E-2"/>
          <c:y val="0.77831414678416722"/>
          <c:w val="0.83931706036745402"/>
          <c:h val="0.184566433547480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079158779903824"/>
          <c:y val="3.1426978380305948E-2"/>
          <c:w val="0.46680878140910009"/>
          <c:h val="0.8289813398931810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3"/>
              <c:layout>
                <c:manualLayout>
                  <c:x val="8.2797251617975631E-3"/>
                  <c:y val="9.30092286851240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CO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Hoja1!$B$3:$B$6</c:f>
              <c:strCache>
                <c:ptCount val="4"/>
                <c:pt idx="0">
                  <c:v>Uso Adecuado </c:v>
                </c:pt>
                <c:pt idx="1">
                  <c:v>Sobreutilización </c:v>
                </c:pt>
                <c:pt idx="2">
                  <c:v>Subutilización </c:v>
                </c:pt>
                <c:pt idx="3">
                  <c:v>Zonas urbanas y áreas sin información </c:v>
                </c:pt>
              </c:strCache>
            </c:strRef>
          </c:cat>
          <c:val>
            <c:numRef>
              <c:f>Hoja1!$D$3:$D$6</c:f>
              <c:numCache>
                <c:formatCode>0%</c:formatCode>
                <c:ptCount val="4"/>
                <c:pt idx="0">
                  <c:v>0.44</c:v>
                </c:pt>
                <c:pt idx="1">
                  <c:v>0.33</c:v>
                </c:pt>
                <c:pt idx="2">
                  <c:v>0.2</c:v>
                </c:pt>
                <c:pt idx="3">
                  <c:v>0.03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3290086055571337E-2"/>
          <c:y val="4.4494039524290173E-2"/>
          <c:w val="0.29443433481828879"/>
          <c:h val="0.925431094402572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D99F6-0C09-43F0-B844-C02E3C7F7C03}" type="doc">
      <dgm:prSet loTypeId="urn:microsoft.com/office/officeart/2005/8/layout/pyramid2" loCatId="list" qsTypeId="urn:microsoft.com/office/officeart/2005/8/quickstyle/simple1" qsCatId="simple" csTypeId="urn:microsoft.com/office/officeart/2005/8/colors/accent6_1" csCatId="accent6" phldr="1"/>
      <dgm:spPr/>
    </dgm:pt>
    <dgm:pt modelId="{DFA2A037-FBCC-4B6C-9DFF-FB9228F6E50A}">
      <dgm:prSet phldrT="[Texto]" custT="1"/>
      <dgm:spPr/>
      <dgm:t>
        <a:bodyPr/>
        <a:lstStyle/>
        <a:p>
          <a:r>
            <a:rPr lang="es-CO" sz="1600" dirty="0" smtClean="0">
              <a:latin typeface="Arial" panose="020B0604020202020204" pitchFamily="34" charset="0"/>
              <a:cs typeface="Arial" panose="020B0604020202020204" pitchFamily="34" charset="0"/>
            </a:rPr>
            <a:t>Contaminación por vertimientos y residuos sólidos </a:t>
          </a:r>
          <a:endParaRPr lang="es-CO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03B060-25C7-4462-90EB-C85FBFB2ABAD}" type="parTrans" cxnId="{79F20DD7-F227-4697-BC0D-5B8078D614B7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EA3677-8FAA-47A2-AB76-47C86D3A735E}" type="sibTrans" cxnId="{79F20DD7-F227-4697-BC0D-5B8078D614B7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87039D-1334-41D5-8807-531877AA0B3C}">
      <dgm:prSet phldrT="[Texto]" custT="1"/>
      <dgm:spPr/>
      <dgm:t>
        <a:bodyPr/>
        <a:lstStyle/>
        <a:p>
          <a:r>
            <a:rPr lang="es-CO" sz="1600" dirty="0" smtClean="0">
              <a:latin typeface="Arial" panose="020B0604020202020204" pitchFamily="34" charset="0"/>
              <a:cs typeface="Arial" panose="020B0604020202020204" pitchFamily="34" charset="0"/>
            </a:rPr>
            <a:t>Deforestación, ocasionando aumento en las amenazas (Erosión, Deslizamientos… etc.)</a:t>
          </a:r>
          <a:endParaRPr lang="es-CO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70D292-66DC-4328-AFBD-17B0107FB0FB}" type="parTrans" cxnId="{59969CC4-3ADB-43A8-880D-C348CA7963E2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D9005F-C0E8-408A-B490-65B86B9D1E38}" type="sibTrans" cxnId="{59969CC4-3ADB-43A8-880D-C348CA7963E2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67636B-8B26-48E4-8D55-D42C322F8E4E}">
      <dgm:prSet phldrT="[Texto]" custT="1"/>
      <dgm:spPr/>
      <dgm:t>
        <a:bodyPr/>
        <a:lstStyle/>
        <a:p>
          <a:r>
            <a:rPr lang="es-CO" sz="1600" dirty="0" smtClean="0">
              <a:latin typeface="Arial" panose="020B0604020202020204" pitchFamily="34" charset="0"/>
              <a:cs typeface="Arial" panose="020B0604020202020204" pitchFamily="34" charset="0"/>
            </a:rPr>
            <a:t>Explotación de los recursos naturales.</a:t>
          </a:r>
          <a:endParaRPr lang="es-CO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838B39-7D4B-4418-8F6C-A2C57E31376E}" type="parTrans" cxnId="{DAAEC2FC-A7FD-4AA1-A39B-B953DADFB15C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DDB184-68A9-42FE-B487-875AC8AB51D2}" type="sibTrans" cxnId="{DAAEC2FC-A7FD-4AA1-A39B-B953DADFB15C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7E8FEC-7638-446C-A4A2-AE53FF38F3A5}">
      <dgm:prSet phldrT="[Texto]" custT="1"/>
      <dgm:spPr/>
      <dgm:t>
        <a:bodyPr/>
        <a:lstStyle/>
        <a:p>
          <a:r>
            <a:rPr lang="es-CO" sz="1600" dirty="0" smtClean="0">
              <a:latin typeface="Arial" panose="020B0604020202020204" pitchFamily="34" charset="0"/>
              <a:cs typeface="Arial" panose="020B0604020202020204" pitchFamily="34" charset="0"/>
            </a:rPr>
            <a:t>Degradación del atractivo paisajístico y turístico.</a:t>
          </a:r>
          <a:endParaRPr lang="es-CO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A1BDE2-6405-45FE-B18C-F817AF4F735E}" type="parTrans" cxnId="{32565FB4-10E0-48FB-9102-58B455C4F7FB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E35D96-DFBE-420C-BB96-5E124C0AC9D9}" type="sibTrans" cxnId="{32565FB4-10E0-48FB-9102-58B455C4F7FB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9CF509-4179-4F11-BDED-CA529603C15B}">
      <dgm:prSet phldrT="[Texto]" custT="1"/>
      <dgm:spPr/>
      <dgm:t>
        <a:bodyPr/>
        <a:lstStyle/>
        <a:p>
          <a:r>
            <a:rPr lang="es-CO" sz="1600" dirty="0" smtClean="0">
              <a:latin typeface="Arial" panose="020B0604020202020204" pitchFamily="34" charset="0"/>
              <a:cs typeface="Arial" panose="020B0604020202020204" pitchFamily="34" charset="0"/>
            </a:rPr>
            <a:t>Contaminación por vertimientos y residuos sólidos  a los cuerpos de agua </a:t>
          </a:r>
          <a:endParaRPr lang="es-CO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58BBED-A4EA-4881-8B78-AAFB5EC2BB6C}" type="parTrans" cxnId="{DAF89308-8510-4D25-A9FF-058EDF0A355E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5ACD4C4-A3F0-45D6-8B4C-A4D12EB41067}" type="sibTrans" cxnId="{DAF89308-8510-4D25-A9FF-058EDF0A355E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DCB75C-9D2A-4C09-8F0B-02860864A4B5}">
      <dgm:prSet phldrT="[Texto]" custT="1"/>
      <dgm:spPr/>
      <dgm:t>
        <a:bodyPr/>
        <a:lstStyle/>
        <a:p>
          <a:r>
            <a:rPr lang="es-CO" sz="1600" dirty="0" smtClean="0">
              <a:latin typeface="Arial" panose="020B0604020202020204" pitchFamily="34" charset="0"/>
              <a:cs typeface="Arial" panose="020B0604020202020204" pitchFamily="34" charset="0"/>
            </a:rPr>
            <a:t>Conflictos por uso de suelo.</a:t>
          </a:r>
          <a:endParaRPr lang="es-CO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816A7E-CD65-4332-B28C-E17A52AD6BB0}" type="parTrans" cxnId="{9499B2B8-E4E9-42C9-BF14-3CDE4C1F6D5B}">
      <dgm:prSet/>
      <dgm:spPr/>
      <dgm:t>
        <a:bodyPr/>
        <a:lstStyle/>
        <a:p>
          <a:endParaRPr lang="es-CO"/>
        </a:p>
      </dgm:t>
    </dgm:pt>
    <dgm:pt modelId="{D2AFADE2-FA9B-4C42-A21C-D356737B4624}" type="sibTrans" cxnId="{9499B2B8-E4E9-42C9-BF14-3CDE4C1F6D5B}">
      <dgm:prSet/>
      <dgm:spPr/>
      <dgm:t>
        <a:bodyPr/>
        <a:lstStyle/>
        <a:p>
          <a:endParaRPr lang="es-CO"/>
        </a:p>
      </dgm:t>
    </dgm:pt>
    <dgm:pt modelId="{492697FB-1C43-4428-8361-C414EBCBA502}" type="pres">
      <dgm:prSet presAssocID="{458D99F6-0C09-43F0-B844-C02E3C7F7C03}" presName="compositeShape" presStyleCnt="0">
        <dgm:presLayoutVars>
          <dgm:dir/>
          <dgm:resizeHandles/>
        </dgm:presLayoutVars>
      </dgm:prSet>
      <dgm:spPr/>
    </dgm:pt>
    <dgm:pt modelId="{1BE6CE50-2B58-4FF3-8C95-18A0CFE26AE8}" type="pres">
      <dgm:prSet presAssocID="{458D99F6-0C09-43F0-B844-C02E3C7F7C03}" presName="pyramid" presStyleLbl="node1" presStyleIdx="0" presStyleCnt="1"/>
      <dgm:spPr/>
    </dgm:pt>
    <dgm:pt modelId="{0754EF72-4E8B-4C72-81BF-B7A2AC888235}" type="pres">
      <dgm:prSet presAssocID="{458D99F6-0C09-43F0-B844-C02E3C7F7C03}" presName="theList" presStyleCnt="0"/>
      <dgm:spPr/>
    </dgm:pt>
    <dgm:pt modelId="{78F94B00-21B2-4E5C-AC6B-ECE11030AB75}" type="pres">
      <dgm:prSet presAssocID="{DFA2A037-FBCC-4B6C-9DFF-FB9228F6E50A}" presName="aNode" presStyleLbl="fgAcc1" presStyleIdx="0" presStyleCnt="6" custScaleX="145853" custScaleY="5620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EFD6AAF-031F-4F92-B10E-B204F4F2A79E}" type="pres">
      <dgm:prSet presAssocID="{DFA2A037-FBCC-4B6C-9DFF-FB9228F6E50A}" presName="aSpace" presStyleCnt="0"/>
      <dgm:spPr/>
    </dgm:pt>
    <dgm:pt modelId="{131676C4-1A82-4306-849F-33DA67E61211}" type="pres">
      <dgm:prSet presAssocID="{CC9CF509-4179-4F11-BDED-CA529603C15B}" presName="aNode" presStyleLbl="fgAcc1" presStyleIdx="1" presStyleCnt="6" custScaleX="145853" custScaleY="5620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DEDF791-8F48-435E-B835-B95E12E15D33}" type="pres">
      <dgm:prSet presAssocID="{CC9CF509-4179-4F11-BDED-CA529603C15B}" presName="aSpace" presStyleCnt="0"/>
      <dgm:spPr/>
    </dgm:pt>
    <dgm:pt modelId="{8A2F3C3C-1F6C-488A-9E9C-B34290A01EDF}" type="pres">
      <dgm:prSet presAssocID="{6587039D-1334-41D5-8807-531877AA0B3C}" presName="aNode" presStyleLbl="fgAcc1" presStyleIdx="2" presStyleCnt="6" custScaleX="148826" custScaleY="5919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305856C-B179-41AB-A559-335388C393E7}" type="pres">
      <dgm:prSet presAssocID="{6587039D-1334-41D5-8807-531877AA0B3C}" presName="aSpace" presStyleCnt="0"/>
      <dgm:spPr/>
    </dgm:pt>
    <dgm:pt modelId="{C5FD7A4F-CFEE-4ADE-94AA-183DD5E83F3B}" type="pres">
      <dgm:prSet presAssocID="{3967636B-8B26-48E4-8D55-D42C322F8E4E}" presName="aNode" presStyleLbl="fgAcc1" presStyleIdx="3" presStyleCnt="6" custScaleX="150782" custScaleY="5080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651C3C1-08A9-428B-91B1-4D0BCA28BA06}" type="pres">
      <dgm:prSet presAssocID="{3967636B-8B26-48E4-8D55-D42C322F8E4E}" presName="aSpace" presStyleCnt="0"/>
      <dgm:spPr/>
    </dgm:pt>
    <dgm:pt modelId="{53F40199-DE70-456E-8BFC-0F41F272CE53}" type="pres">
      <dgm:prSet presAssocID="{9D7E8FEC-7638-446C-A4A2-AE53FF38F3A5}" presName="aNode" presStyleLbl="fgAcc1" presStyleIdx="4" presStyleCnt="6" custScaleX="150782" custScaleY="5080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8C2E4D7-AFBB-42E3-8482-75FFCE07C275}" type="pres">
      <dgm:prSet presAssocID="{9D7E8FEC-7638-446C-A4A2-AE53FF38F3A5}" presName="aSpace" presStyleCnt="0"/>
      <dgm:spPr/>
    </dgm:pt>
    <dgm:pt modelId="{4B153E8C-C2D6-48CD-B243-F8440F0EF1DD}" type="pres">
      <dgm:prSet presAssocID="{CADCB75C-9D2A-4C09-8F0B-02860864A4B5}" presName="aNode" presStyleLbl="fgAcc1" presStyleIdx="5" presStyleCnt="6" custScaleX="149342" custScaleY="5144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A4AC9D7-E5C7-4815-B690-75610002BBCB}" type="pres">
      <dgm:prSet presAssocID="{CADCB75C-9D2A-4C09-8F0B-02860864A4B5}" presName="aSpace" presStyleCnt="0"/>
      <dgm:spPr/>
    </dgm:pt>
  </dgm:ptLst>
  <dgm:cxnLst>
    <dgm:cxn modelId="{BAD1DC43-0624-4A3F-8E6D-3A833AFB4DFC}" type="presOf" srcId="{3967636B-8B26-48E4-8D55-D42C322F8E4E}" destId="{C5FD7A4F-CFEE-4ADE-94AA-183DD5E83F3B}" srcOrd="0" destOrd="0" presId="urn:microsoft.com/office/officeart/2005/8/layout/pyramid2"/>
    <dgm:cxn modelId="{F9640946-9BF7-44F2-B66A-0DBADAEE108A}" type="presOf" srcId="{9D7E8FEC-7638-446C-A4A2-AE53FF38F3A5}" destId="{53F40199-DE70-456E-8BFC-0F41F272CE53}" srcOrd="0" destOrd="0" presId="urn:microsoft.com/office/officeart/2005/8/layout/pyramid2"/>
    <dgm:cxn modelId="{7812E370-0491-4C6D-B922-0010F17C3B12}" type="presOf" srcId="{DFA2A037-FBCC-4B6C-9DFF-FB9228F6E50A}" destId="{78F94B00-21B2-4E5C-AC6B-ECE11030AB75}" srcOrd="0" destOrd="0" presId="urn:microsoft.com/office/officeart/2005/8/layout/pyramid2"/>
    <dgm:cxn modelId="{79F20DD7-F227-4697-BC0D-5B8078D614B7}" srcId="{458D99F6-0C09-43F0-B844-C02E3C7F7C03}" destId="{DFA2A037-FBCC-4B6C-9DFF-FB9228F6E50A}" srcOrd="0" destOrd="0" parTransId="{4903B060-25C7-4462-90EB-C85FBFB2ABAD}" sibTransId="{37EA3677-8FAA-47A2-AB76-47C86D3A735E}"/>
    <dgm:cxn modelId="{DAAEC2FC-A7FD-4AA1-A39B-B953DADFB15C}" srcId="{458D99F6-0C09-43F0-B844-C02E3C7F7C03}" destId="{3967636B-8B26-48E4-8D55-D42C322F8E4E}" srcOrd="3" destOrd="0" parTransId="{10838B39-7D4B-4418-8F6C-A2C57E31376E}" sibTransId="{DFDDB184-68A9-42FE-B487-875AC8AB51D2}"/>
    <dgm:cxn modelId="{32565FB4-10E0-48FB-9102-58B455C4F7FB}" srcId="{458D99F6-0C09-43F0-B844-C02E3C7F7C03}" destId="{9D7E8FEC-7638-446C-A4A2-AE53FF38F3A5}" srcOrd="4" destOrd="0" parTransId="{7BA1BDE2-6405-45FE-B18C-F817AF4F735E}" sibTransId="{6AE35D96-DFBE-420C-BB96-5E124C0AC9D9}"/>
    <dgm:cxn modelId="{14AFAED8-D900-40A8-A029-968FE1BF545B}" type="presOf" srcId="{CADCB75C-9D2A-4C09-8F0B-02860864A4B5}" destId="{4B153E8C-C2D6-48CD-B243-F8440F0EF1DD}" srcOrd="0" destOrd="0" presId="urn:microsoft.com/office/officeart/2005/8/layout/pyramid2"/>
    <dgm:cxn modelId="{5F877B13-08EB-4252-B625-84A7E08EF234}" type="presOf" srcId="{CC9CF509-4179-4F11-BDED-CA529603C15B}" destId="{131676C4-1A82-4306-849F-33DA67E61211}" srcOrd="0" destOrd="0" presId="urn:microsoft.com/office/officeart/2005/8/layout/pyramid2"/>
    <dgm:cxn modelId="{59969CC4-3ADB-43A8-880D-C348CA7963E2}" srcId="{458D99F6-0C09-43F0-B844-C02E3C7F7C03}" destId="{6587039D-1334-41D5-8807-531877AA0B3C}" srcOrd="2" destOrd="0" parTransId="{A770D292-66DC-4328-AFBD-17B0107FB0FB}" sibTransId="{FFD9005F-C0E8-408A-B490-65B86B9D1E38}"/>
    <dgm:cxn modelId="{9DB73590-5032-4CCC-8E0F-77B81F8A4ADE}" type="presOf" srcId="{6587039D-1334-41D5-8807-531877AA0B3C}" destId="{8A2F3C3C-1F6C-488A-9E9C-B34290A01EDF}" srcOrd="0" destOrd="0" presId="urn:microsoft.com/office/officeart/2005/8/layout/pyramid2"/>
    <dgm:cxn modelId="{9499B2B8-E4E9-42C9-BF14-3CDE4C1F6D5B}" srcId="{458D99F6-0C09-43F0-B844-C02E3C7F7C03}" destId="{CADCB75C-9D2A-4C09-8F0B-02860864A4B5}" srcOrd="5" destOrd="0" parTransId="{5E816A7E-CD65-4332-B28C-E17A52AD6BB0}" sibTransId="{D2AFADE2-FA9B-4C42-A21C-D356737B4624}"/>
    <dgm:cxn modelId="{911167D8-0F8D-4984-9FAA-D4729575C6BD}" type="presOf" srcId="{458D99F6-0C09-43F0-B844-C02E3C7F7C03}" destId="{492697FB-1C43-4428-8361-C414EBCBA502}" srcOrd="0" destOrd="0" presId="urn:microsoft.com/office/officeart/2005/8/layout/pyramid2"/>
    <dgm:cxn modelId="{DAF89308-8510-4D25-A9FF-058EDF0A355E}" srcId="{458D99F6-0C09-43F0-B844-C02E3C7F7C03}" destId="{CC9CF509-4179-4F11-BDED-CA529603C15B}" srcOrd="1" destOrd="0" parTransId="{1558BBED-A4EA-4881-8B78-AAFB5EC2BB6C}" sibTransId="{F5ACD4C4-A3F0-45D6-8B4C-A4D12EB41067}"/>
    <dgm:cxn modelId="{63B8D133-E956-49D0-A1F0-33A202F067E7}" type="presParOf" srcId="{492697FB-1C43-4428-8361-C414EBCBA502}" destId="{1BE6CE50-2B58-4FF3-8C95-18A0CFE26AE8}" srcOrd="0" destOrd="0" presId="urn:microsoft.com/office/officeart/2005/8/layout/pyramid2"/>
    <dgm:cxn modelId="{1DCE4F0C-69DF-48B3-AE09-923006DB6E87}" type="presParOf" srcId="{492697FB-1C43-4428-8361-C414EBCBA502}" destId="{0754EF72-4E8B-4C72-81BF-B7A2AC888235}" srcOrd="1" destOrd="0" presId="urn:microsoft.com/office/officeart/2005/8/layout/pyramid2"/>
    <dgm:cxn modelId="{E960772E-2584-4EED-A6B7-FF48DA41C2FC}" type="presParOf" srcId="{0754EF72-4E8B-4C72-81BF-B7A2AC888235}" destId="{78F94B00-21B2-4E5C-AC6B-ECE11030AB75}" srcOrd="0" destOrd="0" presId="urn:microsoft.com/office/officeart/2005/8/layout/pyramid2"/>
    <dgm:cxn modelId="{C80808EC-C179-4A24-BEAC-A8B8082CE5BB}" type="presParOf" srcId="{0754EF72-4E8B-4C72-81BF-B7A2AC888235}" destId="{7EFD6AAF-031F-4F92-B10E-B204F4F2A79E}" srcOrd="1" destOrd="0" presId="urn:microsoft.com/office/officeart/2005/8/layout/pyramid2"/>
    <dgm:cxn modelId="{AB239232-3536-49FC-8E61-A4E5BC8FDE09}" type="presParOf" srcId="{0754EF72-4E8B-4C72-81BF-B7A2AC888235}" destId="{131676C4-1A82-4306-849F-33DA67E61211}" srcOrd="2" destOrd="0" presId="urn:microsoft.com/office/officeart/2005/8/layout/pyramid2"/>
    <dgm:cxn modelId="{9F3B5495-CA24-4355-8482-428E37B5B839}" type="presParOf" srcId="{0754EF72-4E8B-4C72-81BF-B7A2AC888235}" destId="{CDEDF791-8F48-435E-B835-B95E12E15D33}" srcOrd="3" destOrd="0" presId="urn:microsoft.com/office/officeart/2005/8/layout/pyramid2"/>
    <dgm:cxn modelId="{5E64480A-39C6-4ED8-9939-0ACAA1956FD8}" type="presParOf" srcId="{0754EF72-4E8B-4C72-81BF-B7A2AC888235}" destId="{8A2F3C3C-1F6C-488A-9E9C-B34290A01EDF}" srcOrd="4" destOrd="0" presId="urn:microsoft.com/office/officeart/2005/8/layout/pyramid2"/>
    <dgm:cxn modelId="{0D35258C-3342-41C4-AE47-C9C1E472DD53}" type="presParOf" srcId="{0754EF72-4E8B-4C72-81BF-B7A2AC888235}" destId="{C305856C-B179-41AB-A559-335388C393E7}" srcOrd="5" destOrd="0" presId="urn:microsoft.com/office/officeart/2005/8/layout/pyramid2"/>
    <dgm:cxn modelId="{A267E89A-23B0-425E-940D-5E0DAC853072}" type="presParOf" srcId="{0754EF72-4E8B-4C72-81BF-B7A2AC888235}" destId="{C5FD7A4F-CFEE-4ADE-94AA-183DD5E83F3B}" srcOrd="6" destOrd="0" presId="urn:microsoft.com/office/officeart/2005/8/layout/pyramid2"/>
    <dgm:cxn modelId="{D0AED132-94DA-479D-AB1B-817B9C403468}" type="presParOf" srcId="{0754EF72-4E8B-4C72-81BF-B7A2AC888235}" destId="{E651C3C1-08A9-428B-91B1-4D0BCA28BA06}" srcOrd="7" destOrd="0" presId="urn:microsoft.com/office/officeart/2005/8/layout/pyramid2"/>
    <dgm:cxn modelId="{1B5175DE-767C-4CEE-9E8C-91F61D1F1A0E}" type="presParOf" srcId="{0754EF72-4E8B-4C72-81BF-B7A2AC888235}" destId="{53F40199-DE70-456E-8BFC-0F41F272CE53}" srcOrd="8" destOrd="0" presId="urn:microsoft.com/office/officeart/2005/8/layout/pyramid2"/>
    <dgm:cxn modelId="{384CF017-98E1-4F51-823C-1639E971EDA1}" type="presParOf" srcId="{0754EF72-4E8B-4C72-81BF-B7A2AC888235}" destId="{28C2E4D7-AFBB-42E3-8482-75FFCE07C275}" srcOrd="9" destOrd="0" presId="urn:microsoft.com/office/officeart/2005/8/layout/pyramid2"/>
    <dgm:cxn modelId="{5B9A4554-D6B4-4D0A-AD45-D655B1A548FC}" type="presParOf" srcId="{0754EF72-4E8B-4C72-81BF-B7A2AC888235}" destId="{4B153E8C-C2D6-48CD-B243-F8440F0EF1DD}" srcOrd="10" destOrd="0" presId="urn:microsoft.com/office/officeart/2005/8/layout/pyramid2"/>
    <dgm:cxn modelId="{A1865D52-625F-495C-B730-E484C4E9F461}" type="presParOf" srcId="{0754EF72-4E8B-4C72-81BF-B7A2AC888235}" destId="{EA4AC9D7-E5C7-4815-B690-75610002BBCB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B2B9CA-21C4-4DD7-A271-7F9483580603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9F6B24F9-EF1D-437B-942F-FC9C5D6C9251}">
      <dgm:prSet phldrT="[Texto]"/>
      <dgm:spPr/>
      <dgm:t>
        <a:bodyPr/>
        <a:lstStyle/>
        <a:p>
          <a:r>
            <a:rPr lang="es-CO" b="1" dirty="0" smtClean="0">
              <a:latin typeface="Arial" panose="020B0604020202020204" pitchFamily="34" charset="0"/>
              <a:cs typeface="Arial" panose="020B0604020202020204" pitchFamily="34" charset="0"/>
            </a:rPr>
            <a:t>Parques Nacionales Naturales (4)</a:t>
          </a:r>
          <a:endParaRPr lang="es-C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43C7C9-A4E1-496C-98D8-29D5F2E89306}" type="parTrans" cxnId="{5169324C-CA70-473E-BB8D-CD8B452E77D0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DBFFD1-95FF-435C-A0F4-4CAEB704C231}" type="sibTrans" cxnId="{5169324C-CA70-473E-BB8D-CD8B452E77D0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043160-E5CD-4035-8E3E-528C67D3573A}">
      <dgm:prSet phldrT="[Texto]"/>
      <dgm:spPr/>
      <dgm:t>
        <a:bodyPr/>
        <a:lstStyle/>
        <a:p>
          <a:r>
            <a:rPr lang="es-CO" dirty="0" smtClean="0">
              <a:latin typeface="Arial" panose="020B0604020202020204" pitchFamily="34" charset="0"/>
              <a:cs typeface="Arial" panose="020B0604020202020204" pitchFamily="34" charset="0"/>
            </a:rPr>
            <a:t>Parque Nacional Natural Corales del Rosario y San Bernardo(120.000ha).</a:t>
          </a:r>
          <a:endParaRPr lang="es-CO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0DA8CF-83E3-4C5F-A1FD-478CF5213F3F}" type="parTrans" cxnId="{9C380B78-A987-4FF2-9AC2-06DF6CAFE472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C6752C-1AE5-4AB2-B872-C0AA72BC58D3}" type="sibTrans" cxnId="{9C380B78-A987-4FF2-9AC2-06DF6CAFE472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F61E8C-8A3D-49C0-A8C4-B60673328314}">
      <dgm:prSet phldrT="[Texto]"/>
      <dgm:spPr/>
      <dgm:t>
        <a:bodyPr/>
        <a:lstStyle/>
        <a:p>
          <a:r>
            <a:rPr lang="es-CO" dirty="0" smtClean="0">
              <a:latin typeface="Arial" panose="020B0604020202020204" pitchFamily="34" charset="0"/>
              <a:cs typeface="Arial" panose="020B0604020202020204" pitchFamily="34" charset="0"/>
            </a:rPr>
            <a:t>Parque Natural Nacional Corales de Profundidad (142.195,15 ha).</a:t>
          </a:r>
          <a:endParaRPr lang="es-CO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6B8B90-AEBF-4D16-B2FC-B3541BBCB3CF}" type="parTrans" cxnId="{9E224242-3FFA-4B68-8A01-FE0005305F4D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6A57A9-8942-4DC5-8768-FFC09E0E7B3D}" type="sibTrans" cxnId="{9E224242-3FFA-4B68-8A01-FE0005305F4D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D0AE04-B3EC-4E82-9926-EC62EC2681D4}">
      <dgm:prSet phldrT="[Texto]"/>
      <dgm:spPr/>
      <dgm:t>
        <a:bodyPr/>
        <a:lstStyle/>
        <a:p>
          <a:r>
            <a:rPr lang="es-CO" b="1" dirty="0" smtClean="0">
              <a:latin typeface="Arial" panose="020B0604020202020204" pitchFamily="34" charset="0"/>
              <a:cs typeface="Arial" panose="020B0604020202020204" pitchFamily="34" charset="0"/>
            </a:rPr>
            <a:t>Parque Natural Regional (1</a:t>
          </a:r>
          <a:r>
            <a:rPr lang="es-CO" b="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CO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7A2A03-F8EE-43D8-951D-78690A798E0A}" type="parTrans" cxnId="{3C16DE75-94CE-42DC-BB87-28624FD7307F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4BD6B3-0115-4D10-8D9C-A5C83ED94707}" type="sibTrans" cxnId="{3C16DE75-94CE-42DC-BB87-28624FD7307F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B2EF8F-7885-4745-A3F4-95A38FC9CA03}">
      <dgm:prSet phldrT="[Texto]"/>
      <dgm:spPr/>
      <dgm:t>
        <a:bodyPr/>
        <a:lstStyle/>
        <a:p>
          <a:r>
            <a:rPr lang="es-CO" b="0" dirty="0" smtClean="0">
              <a:latin typeface="Arial" panose="020B0604020202020204" pitchFamily="34" charset="0"/>
              <a:cs typeface="Arial" panose="020B0604020202020204" pitchFamily="34" charset="0"/>
            </a:rPr>
            <a:t>Parque Natural Regional Bosque Seco El Ceibal-Mono Tití (300 ha).</a:t>
          </a:r>
          <a:endParaRPr lang="es-CO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D08040-0C85-4B9F-849D-37CC0989E8A8}" type="parTrans" cxnId="{D8436798-3C21-4E4F-94F0-66F00EC2F228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D6D3E7-D963-4EED-A864-38EDBC0DB8C6}" type="sibTrans" cxnId="{D8436798-3C21-4E4F-94F0-66F00EC2F228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4D98B4-4EC1-4C19-B989-27D96ADD124C}">
      <dgm:prSet phldrT="[Texto]"/>
      <dgm:spPr/>
      <dgm:t>
        <a:bodyPr/>
        <a:lstStyle/>
        <a:p>
          <a:r>
            <a:rPr lang="es-CO" dirty="0" smtClean="0">
              <a:latin typeface="Arial" panose="020B0604020202020204" pitchFamily="34" charset="0"/>
              <a:cs typeface="Arial" panose="020B0604020202020204" pitchFamily="34" charset="0"/>
            </a:rPr>
            <a:t>Santuario de Flora y Fauna el Corchal Mono Hernández (3.850 ha).</a:t>
          </a:r>
          <a:endParaRPr lang="es-CO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F1A862-C3AA-4D40-8A73-0E5E4A7EE5FA}" type="parTrans" cxnId="{4F02FC67-D1C4-47FD-9F9C-416F102B3B75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7E2432-23C0-4381-A28B-9A3A904D607D}" type="sibTrans" cxnId="{4F02FC67-D1C4-47FD-9F9C-416F102B3B75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9AF32E-F0D3-44D0-8CC7-DE0E1F9523D0}">
      <dgm:prSet phldrT="[Texto]"/>
      <dgm:spPr/>
      <dgm:t>
        <a:bodyPr/>
        <a:lstStyle/>
        <a:p>
          <a:r>
            <a:rPr lang="es-CO" dirty="0" smtClean="0">
              <a:latin typeface="Arial" panose="020B0604020202020204" pitchFamily="34" charset="0"/>
              <a:cs typeface="Arial" panose="020B0604020202020204" pitchFamily="34" charset="0"/>
            </a:rPr>
            <a:t>Santuario de Flora y Fauna Los Colorados(1000ha).</a:t>
          </a:r>
          <a:endParaRPr lang="es-CO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A8634D-07CC-4579-9AEF-8EFFE1430EF4}" type="parTrans" cxnId="{6D4B8F58-25F0-40B2-8EE4-60378677016B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586831-C318-47CC-B40F-7B27E4E91BD3}" type="sibTrans" cxnId="{6D4B8F58-25F0-40B2-8EE4-60378677016B}">
      <dgm:prSet/>
      <dgm:spPr/>
      <dgm:t>
        <a:bodyPr/>
        <a:lstStyle/>
        <a:p>
          <a:endParaRPr lang="es-C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A60168-AD19-4C7E-BC6F-5CD85BBA0950}" type="pres">
      <dgm:prSet presAssocID="{CCB2B9CA-21C4-4DD7-A271-7F94835806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C18683AF-5412-4104-8D42-4802070B0728}" type="pres">
      <dgm:prSet presAssocID="{9F6B24F9-EF1D-437B-942F-FC9C5D6C9251}" presName="composite" presStyleCnt="0"/>
      <dgm:spPr/>
      <dgm:t>
        <a:bodyPr/>
        <a:lstStyle/>
        <a:p>
          <a:endParaRPr lang="es-CO"/>
        </a:p>
      </dgm:t>
    </dgm:pt>
    <dgm:pt modelId="{48493C40-89AF-48E0-87C3-61F4D3D3F30A}" type="pres">
      <dgm:prSet presAssocID="{9F6B24F9-EF1D-437B-942F-FC9C5D6C925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D347705-915B-4709-80B1-9BFDFFAB5715}" type="pres">
      <dgm:prSet presAssocID="{9F6B24F9-EF1D-437B-942F-FC9C5D6C9251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5F9551D-A601-48E6-8F72-39441D8BF6C6}" type="pres">
      <dgm:prSet presAssocID="{2BDBFFD1-95FF-435C-A0F4-4CAEB704C231}" presName="space" presStyleCnt="0"/>
      <dgm:spPr/>
      <dgm:t>
        <a:bodyPr/>
        <a:lstStyle/>
        <a:p>
          <a:endParaRPr lang="es-CO"/>
        </a:p>
      </dgm:t>
    </dgm:pt>
    <dgm:pt modelId="{FAB50090-7033-4E5B-8993-E128866FC559}" type="pres">
      <dgm:prSet presAssocID="{16D0AE04-B3EC-4E82-9926-EC62EC2681D4}" presName="composite" presStyleCnt="0"/>
      <dgm:spPr/>
      <dgm:t>
        <a:bodyPr/>
        <a:lstStyle/>
        <a:p>
          <a:endParaRPr lang="es-CO"/>
        </a:p>
      </dgm:t>
    </dgm:pt>
    <dgm:pt modelId="{15A132D8-4002-461B-B558-AD037934E3C8}" type="pres">
      <dgm:prSet presAssocID="{16D0AE04-B3EC-4E82-9926-EC62EC2681D4}" presName="parTx" presStyleLbl="alignNode1" presStyleIdx="1" presStyleCnt="2" custLinFactNeighborX="-8515" custLinFactNeighborY="-11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609DE29-C409-4B98-A6EB-3A88492E77AB}" type="pres">
      <dgm:prSet presAssocID="{16D0AE04-B3EC-4E82-9926-EC62EC2681D4}" presName="desTx" presStyleLbl="alignAccFollowNode1" presStyleIdx="1" presStyleCnt="2" custLinFactNeighborX="-8515" custLinFactNeighborY="-24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6D4B8F58-25F0-40B2-8EE4-60378677016B}" srcId="{9F6B24F9-EF1D-437B-942F-FC9C5D6C9251}" destId="{6F9AF32E-F0D3-44D0-8CC7-DE0E1F9523D0}" srcOrd="3" destOrd="0" parTransId="{76A8634D-07CC-4579-9AEF-8EFFE1430EF4}" sibTransId="{7E586831-C318-47CC-B40F-7B27E4E91BD3}"/>
    <dgm:cxn modelId="{CA5247E7-5403-4126-814F-23F906A38550}" type="presOf" srcId="{6F9AF32E-F0D3-44D0-8CC7-DE0E1F9523D0}" destId="{7D347705-915B-4709-80B1-9BFDFFAB5715}" srcOrd="0" destOrd="3" presId="urn:microsoft.com/office/officeart/2005/8/layout/hList1"/>
    <dgm:cxn modelId="{5169324C-CA70-473E-BB8D-CD8B452E77D0}" srcId="{CCB2B9CA-21C4-4DD7-A271-7F9483580603}" destId="{9F6B24F9-EF1D-437B-942F-FC9C5D6C9251}" srcOrd="0" destOrd="0" parTransId="{1F43C7C9-A4E1-496C-98D8-29D5F2E89306}" sibTransId="{2BDBFFD1-95FF-435C-A0F4-4CAEB704C231}"/>
    <dgm:cxn modelId="{4F02FC67-D1C4-47FD-9F9C-416F102B3B75}" srcId="{9F6B24F9-EF1D-437B-942F-FC9C5D6C9251}" destId="{8E4D98B4-4EC1-4C19-B989-27D96ADD124C}" srcOrd="2" destOrd="0" parTransId="{0AF1A862-C3AA-4D40-8A73-0E5E4A7EE5FA}" sibTransId="{F17E2432-23C0-4381-A28B-9A3A904D607D}"/>
    <dgm:cxn modelId="{9E224242-3FFA-4B68-8A01-FE0005305F4D}" srcId="{9F6B24F9-EF1D-437B-942F-FC9C5D6C9251}" destId="{63F61E8C-8A3D-49C0-A8C4-B60673328314}" srcOrd="1" destOrd="0" parTransId="{966B8B90-AEBF-4D16-B2FC-B3541BBCB3CF}" sibTransId="{056A57A9-8942-4DC5-8768-FFC09E0E7B3D}"/>
    <dgm:cxn modelId="{3C16DE75-94CE-42DC-BB87-28624FD7307F}" srcId="{CCB2B9CA-21C4-4DD7-A271-7F9483580603}" destId="{16D0AE04-B3EC-4E82-9926-EC62EC2681D4}" srcOrd="1" destOrd="0" parTransId="{AD7A2A03-F8EE-43D8-951D-78690A798E0A}" sibTransId="{674BD6B3-0115-4D10-8D9C-A5C83ED94707}"/>
    <dgm:cxn modelId="{9C380B78-A987-4FF2-9AC2-06DF6CAFE472}" srcId="{9F6B24F9-EF1D-437B-942F-FC9C5D6C9251}" destId="{C8043160-E5CD-4035-8E3E-528C67D3573A}" srcOrd="0" destOrd="0" parTransId="{750DA8CF-83E3-4C5F-A1FD-478CF5213F3F}" sibTransId="{69C6752C-1AE5-4AB2-B872-C0AA72BC58D3}"/>
    <dgm:cxn modelId="{38B85CB0-6754-4AFE-AF16-0B2704344E47}" type="presOf" srcId="{16D0AE04-B3EC-4E82-9926-EC62EC2681D4}" destId="{15A132D8-4002-461B-B558-AD037934E3C8}" srcOrd="0" destOrd="0" presId="urn:microsoft.com/office/officeart/2005/8/layout/hList1"/>
    <dgm:cxn modelId="{76FF141E-6066-4EDB-8B2B-29BED1A31899}" type="presOf" srcId="{63F61E8C-8A3D-49C0-A8C4-B60673328314}" destId="{7D347705-915B-4709-80B1-9BFDFFAB5715}" srcOrd="0" destOrd="1" presId="urn:microsoft.com/office/officeart/2005/8/layout/hList1"/>
    <dgm:cxn modelId="{0000C0ED-AF15-44D5-8D2A-2F71B93A07B0}" type="presOf" srcId="{C8043160-E5CD-4035-8E3E-528C67D3573A}" destId="{7D347705-915B-4709-80B1-9BFDFFAB5715}" srcOrd="0" destOrd="0" presId="urn:microsoft.com/office/officeart/2005/8/layout/hList1"/>
    <dgm:cxn modelId="{8CCBB1AE-A0E8-42AB-9F28-A1BFAF2FC57B}" type="presOf" srcId="{9F6B24F9-EF1D-437B-942F-FC9C5D6C9251}" destId="{48493C40-89AF-48E0-87C3-61F4D3D3F30A}" srcOrd="0" destOrd="0" presId="urn:microsoft.com/office/officeart/2005/8/layout/hList1"/>
    <dgm:cxn modelId="{D8436798-3C21-4E4F-94F0-66F00EC2F228}" srcId="{16D0AE04-B3EC-4E82-9926-EC62EC2681D4}" destId="{B7B2EF8F-7885-4745-A3F4-95A38FC9CA03}" srcOrd="0" destOrd="0" parTransId="{CAD08040-0C85-4B9F-849D-37CC0989E8A8}" sibTransId="{43D6D3E7-D963-4EED-A864-38EDBC0DB8C6}"/>
    <dgm:cxn modelId="{33F72B38-1140-4B3D-AE83-12BA3E85AE08}" type="presOf" srcId="{B7B2EF8F-7885-4745-A3F4-95A38FC9CA03}" destId="{C609DE29-C409-4B98-A6EB-3A88492E77AB}" srcOrd="0" destOrd="0" presId="urn:microsoft.com/office/officeart/2005/8/layout/hList1"/>
    <dgm:cxn modelId="{10EC3130-4478-40DC-94C5-65648190F60E}" type="presOf" srcId="{8E4D98B4-4EC1-4C19-B989-27D96ADD124C}" destId="{7D347705-915B-4709-80B1-9BFDFFAB5715}" srcOrd="0" destOrd="2" presId="urn:microsoft.com/office/officeart/2005/8/layout/hList1"/>
    <dgm:cxn modelId="{9B1BFDA8-AD9A-44CF-A880-E549CACC36E5}" type="presOf" srcId="{CCB2B9CA-21C4-4DD7-A271-7F9483580603}" destId="{3DA60168-AD19-4C7E-BC6F-5CD85BBA0950}" srcOrd="0" destOrd="0" presId="urn:microsoft.com/office/officeart/2005/8/layout/hList1"/>
    <dgm:cxn modelId="{163567A6-8C7E-4C94-810C-312C0A16DBA2}" type="presParOf" srcId="{3DA60168-AD19-4C7E-BC6F-5CD85BBA0950}" destId="{C18683AF-5412-4104-8D42-4802070B0728}" srcOrd="0" destOrd="0" presId="urn:microsoft.com/office/officeart/2005/8/layout/hList1"/>
    <dgm:cxn modelId="{D309427F-CC9C-46FD-9AF8-79A8399B6B4C}" type="presParOf" srcId="{C18683AF-5412-4104-8D42-4802070B0728}" destId="{48493C40-89AF-48E0-87C3-61F4D3D3F30A}" srcOrd="0" destOrd="0" presId="urn:microsoft.com/office/officeart/2005/8/layout/hList1"/>
    <dgm:cxn modelId="{0AC1E8C2-C977-4ED9-A890-7E1DA179B1F1}" type="presParOf" srcId="{C18683AF-5412-4104-8D42-4802070B0728}" destId="{7D347705-915B-4709-80B1-9BFDFFAB5715}" srcOrd="1" destOrd="0" presId="urn:microsoft.com/office/officeart/2005/8/layout/hList1"/>
    <dgm:cxn modelId="{91E04AF1-03BF-4D96-979D-EB036BEE6AA2}" type="presParOf" srcId="{3DA60168-AD19-4C7E-BC6F-5CD85BBA0950}" destId="{F5F9551D-A601-48E6-8F72-39441D8BF6C6}" srcOrd="1" destOrd="0" presId="urn:microsoft.com/office/officeart/2005/8/layout/hList1"/>
    <dgm:cxn modelId="{1D92AD73-9623-43FC-A9DB-D20EE4C9878C}" type="presParOf" srcId="{3DA60168-AD19-4C7E-BC6F-5CD85BBA0950}" destId="{FAB50090-7033-4E5B-8993-E128866FC559}" srcOrd="2" destOrd="0" presId="urn:microsoft.com/office/officeart/2005/8/layout/hList1"/>
    <dgm:cxn modelId="{E956C6F3-5A07-4D59-BA59-69D55254BE1F}" type="presParOf" srcId="{FAB50090-7033-4E5B-8993-E128866FC559}" destId="{15A132D8-4002-461B-B558-AD037934E3C8}" srcOrd="0" destOrd="0" presId="urn:microsoft.com/office/officeart/2005/8/layout/hList1"/>
    <dgm:cxn modelId="{1DB93756-249D-4BF9-A8BB-80EAEEAF69A1}" type="presParOf" srcId="{FAB50090-7033-4E5B-8993-E128866FC559}" destId="{C609DE29-C409-4B98-A6EB-3A88492E77A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E70880-8C3D-46B0-8658-F5F7B8B3173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A2E0B3C5-CB3C-4605-A3ED-0EB482308BAF}">
      <dgm:prSet phldrT="[Texto]" custT="1"/>
      <dgm:spPr/>
      <dgm:t>
        <a:bodyPr/>
        <a:lstStyle/>
        <a:p>
          <a:r>
            <a:rPr lang="es-CO" sz="1050" b="1" dirty="0" smtClean="0">
              <a:latin typeface="Arial" panose="020B0604020202020204" pitchFamily="34" charset="0"/>
              <a:cs typeface="Arial" panose="020B0604020202020204" pitchFamily="34" charset="0"/>
            </a:rPr>
            <a:t>AICAS (3</a:t>
          </a:r>
          <a:r>
            <a:rPr lang="es-CO" sz="105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CO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A6D3E5-8CA9-429A-A4C1-C4C81400FED9}" type="parTrans" cxnId="{F763248F-036B-4D56-B365-0D1F2FA3C032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DC2402-9B93-4822-A82C-AAEF63EA5E6A}" type="sibTrans" cxnId="{F763248F-036B-4D56-B365-0D1F2FA3C032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BAF3BB-96A8-4ED6-8DFA-6E43F71BADE9}">
      <dgm:prSet phldrT="[Texto]" custT="1"/>
      <dgm:spPr/>
      <dgm:t>
        <a:bodyPr/>
        <a:lstStyle/>
        <a:p>
          <a:r>
            <a:rPr lang="es-CO" sz="1100" dirty="0" smtClean="0">
              <a:latin typeface="Arial" panose="020B0604020202020204" pitchFamily="34" charset="0"/>
              <a:cs typeface="Arial" panose="020B0604020202020204" pitchFamily="34" charset="0"/>
            </a:rPr>
            <a:t>Santuario de Flora y Fauna el Corchal Mono Hernández (3.850 ha).</a:t>
          </a:r>
          <a:endParaRPr lang="es-CO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8FC380-579B-4B32-ABE0-8DB919EDD9FC}" type="parTrans" cxnId="{E56D079B-2554-47A6-9348-624E809F6BA2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95AE50-C5C4-49F0-98A5-0FBE57FEEE58}" type="sibTrans" cxnId="{E56D079B-2554-47A6-9348-624E809F6BA2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45B135-0280-4851-B227-8C5EA5819527}">
      <dgm:prSet phldrT="[Texto]" custT="1"/>
      <dgm:spPr/>
      <dgm:t>
        <a:bodyPr/>
        <a:lstStyle/>
        <a:p>
          <a:r>
            <a:rPr lang="es-CO" sz="1100" dirty="0" smtClean="0">
              <a:latin typeface="Arial" panose="020B0604020202020204" pitchFamily="34" charset="0"/>
              <a:cs typeface="Arial" panose="020B0604020202020204" pitchFamily="34" charset="0"/>
            </a:rPr>
            <a:t>Reserva Natural el Garcero (600 ha).</a:t>
          </a:r>
          <a:endParaRPr lang="es-CO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111FE9-B8F3-4DFD-A226-77EF44578C81}" type="parTrans" cxnId="{054F6363-86F1-4744-8D01-1AD117B3ADC4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8A6CA1-EE75-4B50-BE72-E185EF96066E}" type="sibTrans" cxnId="{054F6363-86F1-4744-8D01-1AD117B3ADC4}">
      <dgm:prSet/>
      <dgm:spPr/>
      <dgm:t>
        <a:bodyPr/>
        <a:lstStyle/>
        <a:p>
          <a:endParaRPr lang="es-CO" sz="9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97340E-D18D-4E7B-B932-BCE206AED882}">
      <dgm:prSet phldrT="[Texto]" custT="1"/>
      <dgm:spPr/>
      <dgm:t>
        <a:bodyPr/>
        <a:lstStyle/>
        <a:p>
          <a:r>
            <a:rPr lang="es-CO" sz="1100" dirty="0" smtClean="0">
              <a:latin typeface="Arial" panose="020B0604020202020204" pitchFamily="34" charset="0"/>
              <a:cs typeface="Arial" panose="020B0604020202020204" pitchFamily="34" charset="0"/>
            </a:rPr>
            <a:t>Serranía San Lucas (1.140.519,53).</a:t>
          </a:r>
          <a:endParaRPr lang="es-CO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4A29E0-4E02-4CB5-A29B-F6ACDA1E55B6}" type="parTrans" cxnId="{BB2A91E0-6957-4BDB-83A9-70DF5530C4F2}">
      <dgm:prSet/>
      <dgm:spPr/>
      <dgm:t>
        <a:bodyPr/>
        <a:lstStyle/>
        <a:p>
          <a:endParaRPr lang="es-CO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E93FAF-7E41-4D87-BA89-CB2ECA58896F}" type="sibTrans" cxnId="{BB2A91E0-6957-4BDB-83A9-70DF5530C4F2}">
      <dgm:prSet/>
      <dgm:spPr/>
      <dgm:t>
        <a:bodyPr/>
        <a:lstStyle/>
        <a:p>
          <a:endParaRPr lang="es-CO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8243E9-9FF1-4FC6-BE1B-C7022E335BBD}" type="pres">
      <dgm:prSet presAssocID="{AFE70880-8C3D-46B0-8658-F5F7B8B317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0841DC7B-624F-4D5E-A3F9-11097071AA73}" type="pres">
      <dgm:prSet presAssocID="{A2E0B3C5-CB3C-4605-A3ED-0EB482308BAF}" presName="composite" presStyleCnt="0"/>
      <dgm:spPr/>
      <dgm:t>
        <a:bodyPr/>
        <a:lstStyle/>
        <a:p>
          <a:endParaRPr lang="es-CO"/>
        </a:p>
      </dgm:t>
    </dgm:pt>
    <dgm:pt modelId="{E95EA2DE-547E-4940-8202-A775AF5A54AF}" type="pres">
      <dgm:prSet presAssocID="{A2E0B3C5-CB3C-4605-A3ED-0EB482308BAF}" presName="parTx" presStyleLbl="alignNode1" presStyleIdx="0" presStyleCnt="1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D37F4D1-052A-4D79-AD9C-5542953E88A2}" type="pres">
      <dgm:prSet presAssocID="{A2E0B3C5-CB3C-4605-A3ED-0EB482308BAF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56D079B-2554-47A6-9348-624E809F6BA2}" srcId="{A2E0B3C5-CB3C-4605-A3ED-0EB482308BAF}" destId="{37BAF3BB-96A8-4ED6-8DFA-6E43F71BADE9}" srcOrd="0" destOrd="0" parTransId="{CF8FC380-579B-4B32-ABE0-8DB919EDD9FC}" sibTransId="{1495AE50-C5C4-49F0-98A5-0FBE57FEEE58}"/>
    <dgm:cxn modelId="{054F6363-86F1-4744-8D01-1AD117B3ADC4}" srcId="{A2E0B3C5-CB3C-4605-A3ED-0EB482308BAF}" destId="{B745B135-0280-4851-B227-8C5EA5819527}" srcOrd="1" destOrd="0" parTransId="{42111FE9-B8F3-4DFD-A226-77EF44578C81}" sibTransId="{B88A6CA1-EE75-4B50-BE72-E185EF96066E}"/>
    <dgm:cxn modelId="{AD3D6B61-ED7D-4614-A28B-1650EF186E40}" type="presOf" srcId="{AFE70880-8C3D-46B0-8658-F5F7B8B31732}" destId="{7F8243E9-9FF1-4FC6-BE1B-C7022E335BBD}" srcOrd="0" destOrd="0" presId="urn:microsoft.com/office/officeart/2005/8/layout/hList1"/>
    <dgm:cxn modelId="{754DE64F-C368-41AE-BAA6-ACDB2FD48312}" type="presOf" srcId="{A2E0B3C5-CB3C-4605-A3ED-0EB482308BAF}" destId="{E95EA2DE-547E-4940-8202-A775AF5A54AF}" srcOrd="0" destOrd="0" presId="urn:microsoft.com/office/officeart/2005/8/layout/hList1"/>
    <dgm:cxn modelId="{F763248F-036B-4D56-B365-0D1F2FA3C032}" srcId="{AFE70880-8C3D-46B0-8658-F5F7B8B31732}" destId="{A2E0B3C5-CB3C-4605-A3ED-0EB482308BAF}" srcOrd="0" destOrd="0" parTransId="{C9A6D3E5-8CA9-429A-A4C1-C4C81400FED9}" sibTransId="{D9DC2402-9B93-4822-A82C-AAEF63EA5E6A}"/>
    <dgm:cxn modelId="{BB2A91E0-6957-4BDB-83A9-70DF5530C4F2}" srcId="{A2E0B3C5-CB3C-4605-A3ED-0EB482308BAF}" destId="{B597340E-D18D-4E7B-B932-BCE206AED882}" srcOrd="2" destOrd="0" parTransId="{884A29E0-4E02-4CB5-A29B-F6ACDA1E55B6}" sibTransId="{C8E93FAF-7E41-4D87-BA89-CB2ECA58896F}"/>
    <dgm:cxn modelId="{CB0E7758-1B1D-43AD-BC61-10D0B0536179}" type="presOf" srcId="{37BAF3BB-96A8-4ED6-8DFA-6E43F71BADE9}" destId="{AD37F4D1-052A-4D79-AD9C-5542953E88A2}" srcOrd="0" destOrd="0" presId="urn:microsoft.com/office/officeart/2005/8/layout/hList1"/>
    <dgm:cxn modelId="{375A4E7B-B177-428E-823F-D2121AA24F9C}" type="presOf" srcId="{B597340E-D18D-4E7B-B932-BCE206AED882}" destId="{AD37F4D1-052A-4D79-AD9C-5542953E88A2}" srcOrd="0" destOrd="2" presId="urn:microsoft.com/office/officeart/2005/8/layout/hList1"/>
    <dgm:cxn modelId="{2009C777-B05E-41FE-B5CB-B53877E960B5}" type="presOf" srcId="{B745B135-0280-4851-B227-8C5EA5819527}" destId="{AD37F4D1-052A-4D79-AD9C-5542953E88A2}" srcOrd="0" destOrd="1" presId="urn:microsoft.com/office/officeart/2005/8/layout/hList1"/>
    <dgm:cxn modelId="{671F3D18-CCFF-436E-BFA0-98EC2B4A4E81}" type="presParOf" srcId="{7F8243E9-9FF1-4FC6-BE1B-C7022E335BBD}" destId="{0841DC7B-624F-4D5E-A3F9-11097071AA73}" srcOrd="0" destOrd="0" presId="urn:microsoft.com/office/officeart/2005/8/layout/hList1"/>
    <dgm:cxn modelId="{F7CD5BD5-F47D-4477-BE9F-64B7B5B6409C}" type="presParOf" srcId="{0841DC7B-624F-4D5E-A3F9-11097071AA73}" destId="{E95EA2DE-547E-4940-8202-A775AF5A54AF}" srcOrd="0" destOrd="0" presId="urn:microsoft.com/office/officeart/2005/8/layout/hList1"/>
    <dgm:cxn modelId="{479C081A-C3E5-421D-8497-378528AB917C}" type="presParOf" srcId="{0841DC7B-624F-4D5E-A3F9-11097071AA73}" destId="{AD37F4D1-052A-4D79-AD9C-5542953E88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6CE50-2B58-4FF3-8C95-18A0CFE26AE8}">
      <dsp:nvSpPr>
        <dsp:cNvPr id="0" name=""/>
        <dsp:cNvSpPr/>
      </dsp:nvSpPr>
      <dsp:spPr>
        <a:xfrm>
          <a:off x="646887" y="0"/>
          <a:ext cx="3862495" cy="5572570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94B00-21B2-4E5C-AC6B-ECE11030AB75}">
      <dsp:nvSpPr>
        <dsp:cNvPr id="0" name=""/>
        <dsp:cNvSpPr/>
      </dsp:nvSpPr>
      <dsp:spPr>
        <a:xfrm>
          <a:off x="2002537" y="559168"/>
          <a:ext cx="3661817" cy="626423"/>
        </a:xfrm>
        <a:prstGeom prst="round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Contaminación por vertimientos y residuos sólidos </a:t>
          </a:r>
          <a:endParaRPr lang="es-CO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33116" y="589747"/>
        <a:ext cx="3600659" cy="565265"/>
      </dsp:txXfrm>
    </dsp:sp>
    <dsp:sp modelId="{131676C4-1A82-4306-849F-33DA67E61211}">
      <dsp:nvSpPr>
        <dsp:cNvPr id="0" name=""/>
        <dsp:cNvSpPr/>
      </dsp:nvSpPr>
      <dsp:spPr>
        <a:xfrm>
          <a:off x="2002537" y="1324906"/>
          <a:ext cx="3661817" cy="626423"/>
        </a:xfrm>
        <a:prstGeom prst="round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Contaminación por vertimientos y residuos sólidos  a los cuerpos de agua </a:t>
          </a:r>
          <a:endParaRPr lang="es-CO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33116" y="1355485"/>
        <a:ext cx="3600659" cy="565265"/>
      </dsp:txXfrm>
    </dsp:sp>
    <dsp:sp modelId="{8A2F3C3C-1F6C-488A-9E9C-B34290A01EDF}">
      <dsp:nvSpPr>
        <dsp:cNvPr id="0" name=""/>
        <dsp:cNvSpPr/>
      </dsp:nvSpPr>
      <dsp:spPr>
        <a:xfrm>
          <a:off x="1965217" y="2090644"/>
          <a:ext cx="3736458" cy="659691"/>
        </a:xfrm>
        <a:prstGeom prst="round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Deforestación, ocasionando aumento en las amenazas (Erosión, Deslizamientos… etc.)</a:t>
          </a:r>
          <a:endParaRPr lang="es-CO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97420" y="2122847"/>
        <a:ext cx="3672052" cy="595285"/>
      </dsp:txXfrm>
    </dsp:sp>
    <dsp:sp modelId="{C5FD7A4F-CFEE-4ADE-94AA-183DD5E83F3B}">
      <dsp:nvSpPr>
        <dsp:cNvPr id="0" name=""/>
        <dsp:cNvSpPr/>
      </dsp:nvSpPr>
      <dsp:spPr>
        <a:xfrm>
          <a:off x="1940663" y="2889650"/>
          <a:ext cx="3785565" cy="566251"/>
        </a:xfrm>
        <a:prstGeom prst="round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Explotación de los recursos naturales.</a:t>
          </a:r>
          <a:endParaRPr lang="es-CO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68305" y="2917292"/>
        <a:ext cx="3730281" cy="510967"/>
      </dsp:txXfrm>
    </dsp:sp>
    <dsp:sp modelId="{53F40199-DE70-456E-8BFC-0F41F272CE53}">
      <dsp:nvSpPr>
        <dsp:cNvPr id="0" name=""/>
        <dsp:cNvSpPr/>
      </dsp:nvSpPr>
      <dsp:spPr>
        <a:xfrm>
          <a:off x="1940663" y="3595215"/>
          <a:ext cx="3785565" cy="566251"/>
        </a:xfrm>
        <a:prstGeom prst="round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Degradación del atractivo paisajístico y turístico.</a:t>
          </a:r>
          <a:endParaRPr lang="es-CO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68305" y="3622857"/>
        <a:ext cx="3730281" cy="510967"/>
      </dsp:txXfrm>
    </dsp:sp>
    <dsp:sp modelId="{4B153E8C-C2D6-48CD-B243-F8440F0EF1DD}">
      <dsp:nvSpPr>
        <dsp:cNvPr id="0" name=""/>
        <dsp:cNvSpPr/>
      </dsp:nvSpPr>
      <dsp:spPr>
        <a:xfrm>
          <a:off x="1958739" y="4300781"/>
          <a:ext cx="3749412" cy="573306"/>
        </a:xfrm>
        <a:prstGeom prst="round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Conflictos por uso de suelo.</a:t>
          </a:r>
          <a:endParaRPr lang="es-CO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86725" y="4328767"/>
        <a:ext cx="3693440" cy="5173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93C40-89AF-48E0-87C3-61F4D3D3F30A}">
      <dsp:nvSpPr>
        <dsp:cNvPr id="0" name=""/>
        <dsp:cNvSpPr/>
      </dsp:nvSpPr>
      <dsp:spPr>
        <a:xfrm>
          <a:off x="19" y="136079"/>
          <a:ext cx="1845801" cy="34429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Parques Nacionales Naturales (4)</a:t>
          </a:r>
          <a:endParaRPr lang="es-CO" sz="1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" y="136079"/>
        <a:ext cx="1845801" cy="344290"/>
      </dsp:txXfrm>
    </dsp:sp>
    <dsp:sp modelId="{7D347705-915B-4709-80B1-9BFDFFAB5715}">
      <dsp:nvSpPr>
        <dsp:cNvPr id="0" name=""/>
        <dsp:cNvSpPr/>
      </dsp:nvSpPr>
      <dsp:spPr>
        <a:xfrm>
          <a:off x="19" y="480369"/>
          <a:ext cx="1845801" cy="164699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Parque Nacional Natural Corales del Rosario y San Bernardo(120.000ha).</a:t>
          </a:r>
          <a:endParaRPr lang="es-CO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Parque Natural Nacional Corales de Profundidad (142.195,15 ha).</a:t>
          </a:r>
          <a:endParaRPr lang="es-CO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Santuario de Flora y Fauna el Corchal Mono Hernández (3.850 ha).</a:t>
          </a:r>
          <a:endParaRPr lang="es-CO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Santuario de Flora y Fauna Los Colorados(1000ha).</a:t>
          </a:r>
          <a:endParaRPr lang="es-CO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" y="480369"/>
        <a:ext cx="1845801" cy="1646999"/>
      </dsp:txXfrm>
    </dsp:sp>
    <dsp:sp modelId="{15A132D8-4002-461B-B558-AD037934E3C8}">
      <dsp:nvSpPr>
        <dsp:cNvPr id="0" name=""/>
        <dsp:cNvSpPr/>
      </dsp:nvSpPr>
      <dsp:spPr>
        <a:xfrm>
          <a:off x="1947063" y="132006"/>
          <a:ext cx="1845801" cy="344290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Parque Natural Regional (1</a:t>
          </a:r>
          <a:r>
            <a:rPr lang="es-CO" sz="1000" b="0" kern="120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CO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47063" y="132006"/>
        <a:ext cx="1845801" cy="344290"/>
      </dsp:txXfrm>
    </dsp:sp>
    <dsp:sp modelId="{C609DE29-C409-4B98-A6EB-3A88492E77AB}">
      <dsp:nvSpPr>
        <dsp:cNvPr id="0" name=""/>
        <dsp:cNvSpPr/>
      </dsp:nvSpPr>
      <dsp:spPr>
        <a:xfrm>
          <a:off x="1947063" y="476301"/>
          <a:ext cx="1845801" cy="1646999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000" b="0" kern="1200" dirty="0" smtClean="0">
              <a:latin typeface="Arial" panose="020B0604020202020204" pitchFamily="34" charset="0"/>
              <a:cs typeface="Arial" panose="020B0604020202020204" pitchFamily="34" charset="0"/>
            </a:rPr>
            <a:t>Parque Natural Regional Bosque Seco El Ceibal-Mono Tití (300 ha).</a:t>
          </a:r>
          <a:endParaRPr lang="es-CO" sz="10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47063" y="476301"/>
        <a:ext cx="1845801" cy="16469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EA2DE-547E-4940-8202-A775AF5A54AF}">
      <dsp:nvSpPr>
        <dsp:cNvPr id="0" name=""/>
        <dsp:cNvSpPr/>
      </dsp:nvSpPr>
      <dsp:spPr>
        <a:xfrm>
          <a:off x="0" y="8590"/>
          <a:ext cx="1326812" cy="230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5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AICAS (3</a:t>
          </a:r>
          <a:r>
            <a:rPr lang="es-CO" sz="1050" kern="120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CO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8590"/>
        <a:ext cx="1326812" cy="230400"/>
      </dsp:txXfrm>
    </dsp:sp>
    <dsp:sp modelId="{AD37F4D1-052A-4D79-AD9C-5542953E88A2}">
      <dsp:nvSpPr>
        <dsp:cNvPr id="0" name=""/>
        <dsp:cNvSpPr/>
      </dsp:nvSpPr>
      <dsp:spPr>
        <a:xfrm>
          <a:off x="0" y="238990"/>
          <a:ext cx="1326812" cy="18007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Santuario de Flora y Fauna el Corchal Mono Hernández (3.850 ha).</a:t>
          </a:r>
          <a:endParaRPr lang="es-CO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Reserva Natural el Garcero (600 ha).</a:t>
          </a:r>
          <a:endParaRPr lang="es-CO" sz="11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Serranía San Lucas (1.140.519,53).</a:t>
          </a:r>
          <a:endParaRPr lang="es-CO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38990"/>
        <a:ext cx="1326812" cy="1800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0.23755</cdr:x>
      <cdr:y>0.7425</cdr:y>
    </cdr:from>
    <cdr:to>
      <cdr:x>0.47283</cdr:x>
      <cdr:y>1</cdr:y>
    </cdr:to>
    <cdr:sp macro="" textlink="">
      <cdr:nvSpPr>
        <cdr:cNvPr id="2" name="CuadroTexto 30"/>
        <cdr:cNvSpPr txBox="1"/>
      </cdr:nvSpPr>
      <cdr:spPr>
        <a:xfrm xmlns:a="http://schemas.openxmlformats.org/drawingml/2006/main">
          <a:off x="1609577" y="2928624"/>
          <a:ext cx="1594175" cy="101566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s-CO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CO" sz="1000" b="1" dirty="0" smtClean="0">
              <a:latin typeface="Arial" panose="020B0604020202020204" pitchFamily="34" charset="0"/>
              <a:cs typeface="Arial" panose="020B0604020202020204" pitchFamily="34" charset="0"/>
            </a:rPr>
            <a:t>59,32 % del total del área </a:t>
          </a:r>
          <a:r>
            <a:rPr lang="es-CO" sz="1000" b="1" dirty="0">
              <a:latin typeface="Arial" panose="020B0604020202020204" pitchFamily="34" charset="0"/>
              <a:cs typeface="Arial" panose="020B0604020202020204" pitchFamily="34" charset="0"/>
            </a:rPr>
            <a:t>de Bolívar (</a:t>
          </a:r>
          <a:r>
            <a:rPr lang="es-CO" sz="1000" b="1" dirty="0" smtClean="0">
              <a:latin typeface="Arial" panose="020B0604020202020204" pitchFamily="34" charset="0"/>
              <a:cs typeface="Arial" panose="020B0604020202020204" pitchFamily="34" charset="0"/>
            </a:rPr>
            <a:t>2’665.496 ha aprox), corresponde a las áreas de protección y conservación </a:t>
          </a:r>
          <a:endParaRPr lang="es-CO" sz="1000" b="1" dirty="0">
            <a:latin typeface="Arial" panose="020B0604020202020204" pitchFamily="34" charset="0"/>
            <a:cs typeface="Arial" panose="020B0604020202020204" pitchFamily="34" charset="0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418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153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141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259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157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372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218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4200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865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010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51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E9C04-D5C3-4CBD-83A3-88BAB3B39C48}" type="datetimeFigureOut">
              <a:rPr lang="es-CO" smtClean="0"/>
              <a:t>18/07/2018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40B81-44B1-40DE-B1D1-651E754871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091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chart" Target="../charts/chart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585911" y="6360364"/>
            <a:ext cx="6373116" cy="49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Elaborado por la Secretaria de Desarrollo Regional y Ordenamiento Territorial de la Gobernación de Bolívar con base en la información del SIAC-SPNN-IGAC-RUNAP-SINAP-LEY 2da DE 1959, 2018.</a:t>
            </a:r>
          </a:p>
          <a:p>
            <a:endParaRPr lang="es-CO" sz="8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1018861" y="97524"/>
            <a:ext cx="10121280" cy="490074"/>
          </a:xfrm>
        </p:spPr>
        <p:txBody>
          <a:bodyPr>
            <a:normAutofit/>
          </a:bodyPr>
          <a:lstStyle/>
          <a:p>
            <a:r>
              <a:rPr lang="es-CO" sz="2340" b="1" dirty="0">
                <a:latin typeface="Arial" panose="020B0604020202020204" pitchFamily="34" charset="0"/>
                <a:cs typeface="Arial" panose="020B0604020202020204" pitchFamily="34" charset="0"/>
              </a:rPr>
              <a:t>ESTRUCTURA ECOLÓGICA PRINCIPAL DE BOLÍVAR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523129" y="5564605"/>
            <a:ext cx="2173383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PROBLEMÁTICAS AMBIENTALES 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4032342503"/>
              </p:ext>
            </p:extLst>
          </p:nvPr>
        </p:nvGraphicFramePr>
        <p:xfrm>
          <a:off x="5585910" y="587598"/>
          <a:ext cx="6373117" cy="5572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" t="3939" r="24979" b="19847"/>
          <a:stretch/>
        </p:blipFill>
        <p:spPr>
          <a:xfrm>
            <a:off x="1078720" y="587598"/>
            <a:ext cx="4447332" cy="627040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9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t="4830" r="21142" b="20631"/>
          <a:stretch/>
        </p:blipFill>
        <p:spPr>
          <a:xfrm>
            <a:off x="510168" y="368511"/>
            <a:ext cx="4845603" cy="643143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2093" r="2849" b="3072"/>
          <a:stretch/>
        </p:blipFill>
        <p:spPr>
          <a:xfrm>
            <a:off x="6487885" y="368511"/>
            <a:ext cx="4949606" cy="64314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CuadroTexto 5"/>
          <p:cNvSpPr txBox="1"/>
          <p:nvPr/>
        </p:nvSpPr>
        <p:spPr>
          <a:xfrm>
            <a:off x="4558812" y="-64126"/>
            <a:ext cx="3017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latin typeface="Arial" panose="020B0604020202020204" pitchFamily="34" charset="0"/>
                <a:cs typeface="Arial" panose="020B0604020202020204" pitchFamily="34" charset="0"/>
              </a:rPr>
              <a:t>Subutilización </a:t>
            </a:r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1784490" y="4093912"/>
            <a:ext cx="4384729" cy="26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Fuente: Elaboración propia con base en la información IGAC- UPRA 2012.</a:t>
            </a:r>
          </a:p>
        </p:txBody>
      </p:sp>
      <p:sp>
        <p:nvSpPr>
          <p:cNvPr id="8" name="CuadroTexto 7"/>
          <p:cNvSpPr txBox="1"/>
          <p:nvPr/>
        </p:nvSpPr>
        <p:spPr>
          <a:xfrm rot="16200000">
            <a:off x="9229185" y="4172171"/>
            <a:ext cx="4839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 smtClean="0"/>
              <a:t>Fuente: Con base en la información de UPRA-2012/ Tomado del portal DNP - 2017.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206157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" t="4837" r="22432" b="20790"/>
          <a:stretch/>
        </p:blipFill>
        <p:spPr>
          <a:xfrm>
            <a:off x="481149" y="459660"/>
            <a:ext cx="4729480" cy="634609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t="2426" r="2743" b="3293"/>
          <a:stretch/>
        </p:blipFill>
        <p:spPr>
          <a:xfrm>
            <a:off x="6545941" y="459660"/>
            <a:ext cx="4908669" cy="63460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CuadroTexto 5"/>
          <p:cNvSpPr txBox="1"/>
          <p:nvPr/>
        </p:nvSpPr>
        <p:spPr>
          <a:xfrm>
            <a:off x="4628481" y="-2005"/>
            <a:ext cx="249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latin typeface="Arial" panose="020B0604020202020204" pitchFamily="34" charset="0"/>
                <a:cs typeface="Arial" panose="020B0604020202020204" pitchFamily="34" charset="0"/>
              </a:rPr>
              <a:t>Sin Conflicto  </a:t>
            </a:r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1828031" y="4093912"/>
            <a:ext cx="4384729" cy="26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Fuente: Elaboración propia con base en la información IGAC- UPRA 2012.</a:t>
            </a:r>
          </a:p>
        </p:txBody>
      </p:sp>
      <p:sp>
        <p:nvSpPr>
          <p:cNvPr id="8" name="CuadroTexto 7"/>
          <p:cNvSpPr txBox="1"/>
          <p:nvPr/>
        </p:nvSpPr>
        <p:spPr>
          <a:xfrm rot="16200000">
            <a:off x="9214671" y="4172171"/>
            <a:ext cx="4839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 smtClean="0"/>
              <a:t>Fuente: Con base en la información de UPRA-2012/ Tomado del portal DNP - 2017. </a:t>
            </a:r>
            <a:endParaRPr lang="es-CO" sz="1050" dirty="0"/>
          </a:p>
        </p:txBody>
      </p:sp>
    </p:spTree>
    <p:extLst>
      <p:ext uri="{BB962C8B-B14F-4D97-AF65-F5344CB8AC3E}">
        <p14:creationId xmlns:p14="http://schemas.microsoft.com/office/powerpoint/2010/main" val="297694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018861" y="97524"/>
            <a:ext cx="10121280" cy="490074"/>
          </a:xfrm>
          <a:prstGeom prst="rect">
            <a:avLst/>
          </a:prstGeom>
        </p:spPr>
        <p:txBody>
          <a:bodyPr vert="horz" lIns="66873" tIns="33437" rIns="66873" bIns="33437" rtlCol="0" anchor="ctr">
            <a:normAutofit fontScale="97500"/>
          </a:bodyPr>
          <a:lstStyle>
            <a:lvl1pPr algn="l" defTabSz="1248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48" b="1" dirty="0">
                <a:latin typeface="Arial" panose="020B0604020202020204" pitchFamily="34" charset="0"/>
                <a:cs typeface="Arial" panose="020B0604020202020204" pitchFamily="34" charset="0"/>
              </a:rPr>
              <a:t>ÁREAS DE PROTECCIÓN Y CONSERVACIÓN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t="2641" r="24373" b="19757"/>
          <a:stretch/>
        </p:blipFill>
        <p:spPr>
          <a:xfrm>
            <a:off x="278572" y="587598"/>
            <a:ext cx="4654094" cy="616939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/>
          <p:cNvSpPr txBox="1"/>
          <p:nvPr/>
        </p:nvSpPr>
        <p:spPr>
          <a:xfrm rot="16200000">
            <a:off x="-3093393" y="3441259"/>
            <a:ext cx="6494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dirty="0">
                <a:latin typeface="Arial" panose="020B0604020202020204" pitchFamily="34" charset="0"/>
                <a:cs typeface="Arial" panose="020B0604020202020204" pitchFamily="34" charset="0"/>
              </a:rPr>
              <a:t>Fuente: Elaborado por la Secretaria de Desarrollo Regional y Ordenamiento Territorial de la Gobernación de Bolívar con base en la información del SIAC-SPNN-IGAC, 2017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862343633"/>
              </p:ext>
            </p:extLst>
          </p:nvPr>
        </p:nvGraphicFramePr>
        <p:xfrm>
          <a:off x="4974422" y="587598"/>
          <a:ext cx="3950054" cy="2263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" name="Grupo 16"/>
          <p:cNvGrpSpPr/>
          <p:nvPr/>
        </p:nvGrpSpPr>
        <p:grpSpPr>
          <a:xfrm>
            <a:off x="8814149" y="711918"/>
            <a:ext cx="1837464" cy="442312"/>
            <a:chOff x="4617396" y="157537"/>
            <a:chExt cx="4050310" cy="604800"/>
          </a:xfrm>
          <a:solidFill>
            <a:schemeClr val="accent6">
              <a:lumMod val="50000"/>
            </a:schemeClr>
          </a:solidFill>
        </p:grpSpPr>
        <p:sp>
          <p:nvSpPr>
            <p:cNvPr id="18" name="Rectángulo 17"/>
            <p:cNvSpPr/>
            <p:nvPr/>
          </p:nvSpPr>
          <p:spPr>
            <a:xfrm>
              <a:off x="4617396" y="157537"/>
              <a:ext cx="4050310" cy="604800"/>
            </a:xfrm>
            <a:prstGeom prst="rect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ángulo 18"/>
            <p:cNvSpPr/>
            <p:nvPr/>
          </p:nvSpPr>
          <p:spPr>
            <a:xfrm>
              <a:off x="4617396" y="157537"/>
              <a:ext cx="4050310" cy="42266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9226" tIns="62415" rIns="109226" bIns="62415" numCol="1" spcCol="1270" anchor="ctr" anchorCtr="0">
              <a:noAutofit/>
            </a:bodyPr>
            <a:lstStyle/>
            <a:p>
              <a:pPr algn="ctr" defTabSz="68263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Reservas Campesinas (2</a:t>
              </a:r>
              <a:r>
                <a:rPr lang="es-CO" sz="11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8814149" y="1154231"/>
            <a:ext cx="1837464" cy="1558495"/>
            <a:chOff x="4617396" y="762337"/>
            <a:chExt cx="4050310" cy="282460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1" name="Rectángulo 20"/>
            <p:cNvSpPr/>
            <p:nvPr/>
          </p:nvSpPr>
          <p:spPr>
            <a:xfrm>
              <a:off x="4617396" y="762337"/>
              <a:ext cx="4050310" cy="2824605"/>
            </a:xfrm>
            <a:prstGeom prst="rect">
              <a:avLst/>
            </a:prstGeom>
            <a:grpFill/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ángulo 21"/>
            <p:cNvSpPr/>
            <p:nvPr/>
          </p:nvSpPr>
          <p:spPr>
            <a:xfrm>
              <a:off x="4617396" y="762337"/>
              <a:ext cx="4050310" cy="282460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920" tIns="81920" rIns="109226" bIns="122880" numCol="1" spcCol="1270" anchor="t" anchorCtr="0">
              <a:noAutofit/>
            </a:bodyPr>
            <a:lstStyle/>
            <a:p>
              <a:pPr marL="167175" lvl="1" indent="-167175" defTabSz="68263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CO" sz="1243" dirty="0">
                  <a:latin typeface="Arial" panose="020B0604020202020204" pitchFamily="34" charset="0"/>
                  <a:cs typeface="Arial" panose="020B0604020202020204" pitchFamily="34" charset="0"/>
                </a:rPr>
                <a:t>Reserva Campesina Arenal – Morales (29.110 ha).</a:t>
              </a:r>
            </a:p>
            <a:p>
              <a:pPr marL="167175" lvl="1" indent="-167175" defTabSz="682632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CO" sz="1243" dirty="0">
                  <a:latin typeface="Arial" panose="020B0604020202020204" pitchFamily="34" charset="0"/>
                  <a:cs typeface="Arial" panose="020B0604020202020204" pitchFamily="34" charset="0"/>
                </a:rPr>
                <a:t>Reserva Campesina del Valle del Río Cimitarra (184.000 ha). </a:t>
              </a:r>
            </a:p>
          </p:txBody>
        </p:sp>
      </p:grpSp>
      <p:sp>
        <p:nvSpPr>
          <p:cNvPr id="8" name="Elipse 7"/>
          <p:cNvSpPr/>
          <p:nvPr/>
        </p:nvSpPr>
        <p:spPr>
          <a:xfrm>
            <a:off x="2163905" y="754783"/>
            <a:ext cx="512406" cy="582684"/>
          </a:xfrm>
          <a:prstGeom prst="ellipse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/>
          </a:p>
        </p:txBody>
      </p:sp>
      <p:sp>
        <p:nvSpPr>
          <p:cNvPr id="9" name="Elipse 8"/>
          <p:cNvSpPr/>
          <p:nvPr/>
        </p:nvSpPr>
        <p:spPr>
          <a:xfrm>
            <a:off x="740841" y="1412187"/>
            <a:ext cx="914302" cy="442313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1674189" y="803397"/>
            <a:ext cx="868485" cy="44231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141304" y="1879161"/>
            <a:ext cx="729553" cy="465413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1232553" y="1754654"/>
            <a:ext cx="702921" cy="39298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1983037" y="1903824"/>
            <a:ext cx="702921" cy="39298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904736" y="5917757"/>
            <a:ext cx="711772" cy="651363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8" name="Diagrama 27"/>
          <p:cNvGraphicFramePr/>
          <p:nvPr>
            <p:extLst>
              <p:ext uri="{D42A27DB-BD31-4B8C-83A1-F6EECF244321}">
                <p14:modId xmlns:p14="http://schemas.microsoft.com/office/powerpoint/2010/main" val="2341094801"/>
              </p:ext>
            </p:extLst>
          </p:nvPr>
        </p:nvGraphicFramePr>
        <p:xfrm>
          <a:off x="10790390" y="664425"/>
          <a:ext cx="1326812" cy="2048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9" name="Elipse 28"/>
          <p:cNvSpPr/>
          <p:nvPr/>
        </p:nvSpPr>
        <p:spPr>
          <a:xfrm>
            <a:off x="3729039" y="3314700"/>
            <a:ext cx="942974" cy="6857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0" name="Gráfico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4853527"/>
              </p:ext>
            </p:extLst>
          </p:nvPr>
        </p:nvGraphicFramePr>
        <p:xfrm>
          <a:off x="5154154" y="2712726"/>
          <a:ext cx="6972572" cy="4044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31" name="Elipse 30"/>
          <p:cNvSpPr/>
          <p:nvPr/>
        </p:nvSpPr>
        <p:spPr>
          <a:xfrm>
            <a:off x="4296230" y="4276113"/>
            <a:ext cx="463580" cy="426516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3018821" y="3672296"/>
            <a:ext cx="1335316" cy="315583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1395189" y="1754654"/>
            <a:ext cx="480302" cy="40712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986240" y="0"/>
            <a:ext cx="10121280" cy="490074"/>
          </a:xfrm>
          <a:prstGeom prst="rect">
            <a:avLst/>
          </a:prstGeom>
        </p:spPr>
        <p:txBody>
          <a:bodyPr vert="horz" lIns="66873" tIns="33437" rIns="66873" bIns="33437" rtlCol="0" anchor="ctr">
            <a:normAutofit/>
          </a:bodyPr>
          <a:lstStyle>
            <a:lvl1pPr algn="l" defTabSz="1248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48" b="1" dirty="0">
                <a:latin typeface="Arial" panose="020B0604020202020204" pitchFamily="34" charset="0"/>
                <a:cs typeface="Arial" panose="020B0604020202020204" pitchFamily="34" charset="0"/>
              </a:rPr>
              <a:t> ECOSISTEMAS ESTRATEGICOS MUNICIPALES  </a:t>
            </a:r>
          </a:p>
        </p:txBody>
      </p:sp>
      <p:pic>
        <p:nvPicPr>
          <p:cNvPr id="6" name="Imagen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45" y="424077"/>
            <a:ext cx="5195355" cy="624336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340922" y="1606124"/>
            <a:ext cx="1706340" cy="191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Área porcentual total de los ecosistemas estratégicos conformada por:</a:t>
            </a:r>
          </a:p>
          <a:p>
            <a:pPr marL="250763" indent="-250763" algn="just">
              <a:buFont typeface="Arial" panose="020B0604020202020204" pitchFamily="34" charset="0"/>
              <a:buChar char="•"/>
            </a:pP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Humedales</a:t>
            </a:r>
          </a:p>
          <a:p>
            <a:pPr marL="250763" indent="-250763" algn="just">
              <a:buFont typeface="Arial" panose="020B0604020202020204" pitchFamily="34" charset="0"/>
              <a:buChar char="•"/>
            </a:pP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Bosque Seco Tropical</a:t>
            </a:r>
          </a:p>
          <a:p>
            <a:pPr marL="250763" indent="-250763" algn="just">
              <a:buFont typeface="Arial" panose="020B0604020202020204" pitchFamily="34" charset="0"/>
              <a:buChar char="•"/>
            </a:pP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Manglares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689109" y="6598775"/>
            <a:ext cx="6085938" cy="227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propia con base en la información de las fichas municipales del DNP, 2017.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0" y="395049"/>
            <a:ext cx="3897169" cy="63676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305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" y="661022"/>
            <a:ext cx="3821094" cy="5961069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86" y="661023"/>
            <a:ext cx="3917681" cy="59610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998" y="661023"/>
            <a:ext cx="4191816" cy="5923151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390734" y="170948"/>
            <a:ext cx="3203143" cy="490074"/>
          </a:xfrm>
          <a:prstGeom prst="rect">
            <a:avLst/>
          </a:prstGeom>
        </p:spPr>
        <p:txBody>
          <a:bodyPr vert="horz" lIns="66873" tIns="33437" rIns="66873" bIns="33437" rtlCol="0" anchor="ctr">
            <a:noAutofit/>
          </a:bodyPr>
          <a:lstStyle>
            <a:lvl1pPr algn="l" defTabSz="1248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975" b="1" dirty="0">
                <a:latin typeface="Arial" panose="020B0604020202020204" pitchFamily="34" charset="0"/>
                <a:cs typeface="Arial" panose="020B0604020202020204" pitchFamily="34" charset="0"/>
              </a:rPr>
              <a:t>BOSQUE SECO TROPICAL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84279" y="170948"/>
            <a:ext cx="3203143" cy="490074"/>
          </a:xfrm>
          <a:prstGeom prst="rect">
            <a:avLst/>
          </a:prstGeom>
        </p:spPr>
        <p:txBody>
          <a:bodyPr vert="horz" lIns="66873" tIns="33437" rIns="66873" bIns="33437" rtlCol="0" anchor="ctr">
            <a:normAutofit fontScale="97500"/>
          </a:bodyPr>
          <a:lstStyle>
            <a:lvl1pPr algn="l" defTabSz="1248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48" b="1" dirty="0">
                <a:latin typeface="Arial" panose="020B0604020202020204" pitchFamily="34" charset="0"/>
                <a:cs typeface="Arial" panose="020B0604020202020204" pitchFamily="34" charset="0"/>
              </a:rPr>
              <a:t>HUMEDALES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8651537" y="170948"/>
            <a:ext cx="3203143" cy="490074"/>
          </a:xfrm>
          <a:prstGeom prst="rect">
            <a:avLst/>
          </a:prstGeom>
        </p:spPr>
        <p:txBody>
          <a:bodyPr vert="horz" lIns="66873" tIns="33437" rIns="66873" bIns="33437" rtlCol="0" anchor="ctr">
            <a:normAutofit fontScale="97500"/>
          </a:bodyPr>
          <a:lstStyle>
            <a:lvl1pPr algn="l" defTabSz="1248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48" b="1" dirty="0">
                <a:latin typeface="Arial" panose="020B0604020202020204" pitchFamily="34" charset="0"/>
                <a:cs typeface="Arial" panose="020B0604020202020204" pitchFamily="34" charset="0"/>
              </a:rPr>
              <a:t>MANGLARES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384263" y="6622092"/>
            <a:ext cx="6085938" cy="227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propia con base en la información de las fichas municipales del DNP, 2017.</a:t>
            </a:r>
          </a:p>
        </p:txBody>
      </p:sp>
    </p:spTree>
    <p:extLst>
      <p:ext uri="{BB962C8B-B14F-4D97-AF65-F5344CB8AC3E}">
        <p14:creationId xmlns:p14="http://schemas.microsoft.com/office/powerpoint/2010/main" val="998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018861" y="97524"/>
            <a:ext cx="10121280" cy="490074"/>
          </a:xfrm>
          <a:prstGeom prst="rect">
            <a:avLst/>
          </a:prstGeom>
        </p:spPr>
        <p:txBody>
          <a:bodyPr vert="horz" lIns="66873" tIns="33437" rIns="66873" bIns="33437" rtlCol="0" anchor="ctr">
            <a:normAutofit/>
          </a:bodyPr>
          <a:lstStyle>
            <a:lvl1pPr algn="l" defTabSz="1248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755" b="1" dirty="0">
                <a:latin typeface="Arial" panose="020B0604020202020204" pitchFamily="34" charset="0"/>
                <a:cs typeface="Arial" panose="020B0604020202020204" pitchFamily="34" charset="0"/>
              </a:rPr>
              <a:t>HIDROGRAFÍA PRINCIPAL DE BOLÍVAR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2117" r="6994" b="15132"/>
          <a:stretch/>
        </p:blipFill>
        <p:spPr>
          <a:xfrm>
            <a:off x="3880586" y="485998"/>
            <a:ext cx="4666717" cy="6270402"/>
          </a:xfrm>
          <a:prstGeom prst="rect">
            <a:avLst/>
          </a:prstGeom>
        </p:spPr>
      </p:pic>
      <p:sp>
        <p:nvSpPr>
          <p:cNvPr id="11" name="Llamada con línea 1 10"/>
          <p:cNvSpPr/>
          <p:nvPr/>
        </p:nvSpPr>
        <p:spPr>
          <a:xfrm>
            <a:off x="8930237" y="928684"/>
            <a:ext cx="1826970" cy="421146"/>
          </a:xfrm>
          <a:prstGeom prst="borderCallout1">
            <a:avLst>
              <a:gd name="adj1" fmla="val 18750"/>
              <a:gd name="adj2" fmla="val -8333"/>
              <a:gd name="adj3" fmla="val 249869"/>
              <a:gd name="adj4" fmla="val -15670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>
                <a:ln w="0"/>
                <a:solidFill>
                  <a:schemeClr val="tx1"/>
                </a:solidFill>
              </a:rPr>
              <a:t>Río</a:t>
            </a:r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CO" dirty="0" smtClean="0">
                <a:ln w="0"/>
                <a:solidFill>
                  <a:schemeClr val="tx1"/>
                </a:solidFill>
              </a:rPr>
              <a:t>Magdalena</a:t>
            </a:r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Llamada con línea 1 14"/>
          <p:cNvSpPr/>
          <p:nvPr/>
        </p:nvSpPr>
        <p:spPr>
          <a:xfrm>
            <a:off x="1640114" y="892515"/>
            <a:ext cx="1857539" cy="341200"/>
          </a:xfrm>
          <a:prstGeom prst="borderCallout1">
            <a:avLst>
              <a:gd name="adj1" fmla="val 89338"/>
              <a:gd name="adj2" fmla="val 103996"/>
              <a:gd name="adj3" fmla="val 274329"/>
              <a:gd name="adj4" fmla="val 19952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Canal del Dique</a:t>
            </a:r>
            <a:endParaRPr lang="es-CO" dirty="0"/>
          </a:p>
        </p:txBody>
      </p:sp>
      <p:sp>
        <p:nvSpPr>
          <p:cNvPr id="16" name="Llamada con línea 1 15"/>
          <p:cNvSpPr/>
          <p:nvPr/>
        </p:nvSpPr>
        <p:spPr>
          <a:xfrm>
            <a:off x="8930237" y="928684"/>
            <a:ext cx="1826970" cy="421146"/>
          </a:xfrm>
          <a:prstGeom prst="borderCallout1">
            <a:avLst>
              <a:gd name="adj1" fmla="val 18750"/>
              <a:gd name="adj2" fmla="val -8333"/>
              <a:gd name="adj3" fmla="val 821968"/>
              <a:gd name="adj4" fmla="val -77261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>
                <a:ln w="0"/>
                <a:solidFill>
                  <a:schemeClr val="tx1"/>
                </a:solidFill>
              </a:rPr>
              <a:t>Río</a:t>
            </a:r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CO" dirty="0" smtClean="0">
                <a:ln w="0"/>
                <a:solidFill>
                  <a:schemeClr val="tx1"/>
                </a:solidFill>
              </a:rPr>
              <a:t>Magdalena</a:t>
            </a:r>
            <a:r>
              <a:rPr lang="es-CO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Llamada con línea 1 16"/>
          <p:cNvSpPr/>
          <p:nvPr/>
        </p:nvSpPr>
        <p:spPr>
          <a:xfrm>
            <a:off x="1831580" y="5232285"/>
            <a:ext cx="1857539" cy="341200"/>
          </a:xfrm>
          <a:prstGeom prst="borderCallout1">
            <a:avLst>
              <a:gd name="adj1" fmla="val 89338"/>
              <a:gd name="adj2" fmla="val 103996"/>
              <a:gd name="adj3" fmla="val -321216"/>
              <a:gd name="adj4" fmla="val 246402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Río Cauca</a:t>
            </a:r>
            <a:endParaRPr lang="es-CO" dirty="0"/>
          </a:p>
        </p:txBody>
      </p:sp>
      <p:sp>
        <p:nvSpPr>
          <p:cNvPr id="18" name="Llamada con línea 1 17"/>
          <p:cNvSpPr/>
          <p:nvPr/>
        </p:nvSpPr>
        <p:spPr>
          <a:xfrm>
            <a:off x="1831579" y="2505356"/>
            <a:ext cx="1857539" cy="1455288"/>
          </a:xfrm>
          <a:prstGeom prst="borderCallout1">
            <a:avLst>
              <a:gd name="adj1" fmla="val 89338"/>
              <a:gd name="adj2" fmla="val 103996"/>
              <a:gd name="adj3" fmla="val 82513"/>
              <a:gd name="adj4" fmla="val 214366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Complejo de Humedales de la Mojana y Depresión Momposina </a:t>
            </a:r>
          </a:p>
        </p:txBody>
      </p:sp>
      <p:sp>
        <p:nvSpPr>
          <p:cNvPr id="19" name="Llamada con línea 1 18"/>
          <p:cNvSpPr/>
          <p:nvPr/>
        </p:nvSpPr>
        <p:spPr>
          <a:xfrm>
            <a:off x="9126180" y="2279689"/>
            <a:ext cx="1826970" cy="421146"/>
          </a:xfrm>
          <a:prstGeom prst="borderCallout1">
            <a:avLst>
              <a:gd name="adj1" fmla="val 18750"/>
              <a:gd name="adj2" fmla="val -8333"/>
              <a:gd name="adj3" fmla="val 249869"/>
              <a:gd name="adj4" fmla="val -15670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>
                <a:ln w="0"/>
                <a:solidFill>
                  <a:schemeClr val="tx1"/>
                </a:solidFill>
              </a:rPr>
              <a:t>Brazo de Loba</a:t>
            </a:r>
            <a:endParaRPr lang="es-CO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Elipse 19"/>
          <p:cNvSpPr/>
          <p:nvPr/>
        </p:nvSpPr>
        <p:spPr>
          <a:xfrm rot="19699465">
            <a:off x="5797714" y="2767027"/>
            <a:ext cx="1442638" cy="1572192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/>
          <p:cNvSpPr txBox="1"/>
          <p:nvPr/>
        </p:nvSpPr>
        <p:spPr>
          <a:xfrm>
            <a:off x="101600" y="6258763"/>
            <a:ext cx="3880586" cy="49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Elaborado por la Secretaria de Desarrollo Regional y Ordenamiento Territorial de la Gobernación de Bolívar con base en la información del </a:t>
            </a:r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878" dirty="0" smtClean="0">
                <a:latin typeface="Arial" panose="020B0604020202020204" pitchFamily="34" charset="0"/>
                <a:cs typeface="Arial" panose="020B0604020202020204" pitchFamily="34" charset="0"/>
              </a:rPr>
              <a:t>IGAC,  2003.</a:t>
            </a:r>
            <a:endParaRPr lang="es-CO" sz="8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7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/>
          <p:nvPr>
            <p:extLst/>
          </p:nvPr>
        </p:nvGraphicFramePr>
        <p:xfrm>
          <a:off x="5713708" y="1257219"/>
          <a:ext cx="5878816" cy="4047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4257532" y="6587895"/>
            <a:ext cx="5836218" cy="22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propia con base en la información IGAC- UPRA 2012.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3511" r="24973" b="19455"/>
          <a:stretch/>
        </p:blipFill>
        <p:spPr>
          <a:xfrm>
            <a:off x="157182" y="93624"/>
            <a:ext cx="4504888" cy="649427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5560549" y="294242"/>
            <a:ext cx="6232595" cy="794906"/>
          </a:xfrm>
        </p:spPr>
        <p:txBody>
          <a:bodyPr>
            <a:normAutofit/>
          </a:bodyPr>
          <a:lstStyle/>
          <a:p>
            <a:r>
              <a:rPr lang="es-CO" sz="2633" b="1" dirty="0">
                <a:latin typeface="Arial" panose="020B0604020202020204" pitchFamily="34" charset="0"/>
                <a:cs typeface="Arial" panose="020B0604020202020204" pitchFamily="34" charset="0"/>
              </a:rPr>
              <a:t>VOCACIÓN DE SUELO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095535" y="5456864"/>
            <a:ext cx="5363242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EL 47,8% restante del territorio corresponde a </a:t>
            </a:r>
            <a:r>
              <a:rPr lang="es-CO" sz="1463" dirty="0" smtClean="0">
                <a:latin typeface="Arial" panose="020B0604020202020204" pitchFamily="34" charset="0"/>
                <a:cs typeface="Arial" panose="020B0604020202020204" pitchFamily="34" charset="0"/>
              </a:rPr>
              <a:t>cuerpos de agua, áreas de protección y zonas urbanas.</a:t>
            </a:r>
            <a:endParaRPr lang="es-CO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4874" r="6578" b="2100"/>
          <a:stretch/>
        </p:blipFill>
        <p:spPr>
          <a:xfrm>
            <a:off x="281608" y="141093"/>
            <a:ext cx="3425982" cy="645070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Gráfico 2"/>
          <p:cNvGraphicFramePr>
            <a:graphicFrameLocks/>
          </p:cNvGraphicFramePr>
          <p:nvPr>
            <p:extLst/>
          </p:nvPr>
        </p:nvGraphicFramePr>
        <p:xfrm>
          <a:off x="5332065" y="555050"/>
          <a:ext cx="5572778" cy="3777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5092436" y="0"/>
            <a:ext cx="6232595" cy="794906"/>
          </a:xfrm>
          <a:prstGeom prst="rect">
            <a:avLst/>
          </a:prstGeom>
        </p:spPr>
        <p:txBody>
          <a:bodyPr vert="horz" lIns="66873" tIns="33437" rIns="66873" bIns="33437" rtlCol="0" anchor="ctr">
            <a:normAutofit/>
          </a:bodyPr>
          <a:lstStyle>
            <a:lvl1pPr algn="l" defTabSz="1248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633" b="1" dirty="0">
                <a:latin typeface="Arial" panose="020B0604020202020204" pitchFamily="34" charset="0"/>
                <a:cs typeface="Arial" panose="020B0604020202020204" pitchFamily="34" charset="0"/>
              </a:rPr>
              <a:t>USO ACTUAL DE SUELO 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/>
          </p:nvPr>
        </p:nvGraphicFramePr>
        <p:xfrm>
          <a:off x="5373304" y="4360142"/>
          <a:ext cx="5617360" cy="223165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2642"/>
                <a:gridCol w="2964718"/>
              </a:tblGrid>
              <a:tr h="24659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Agrícola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688.978 ha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  <a:tr h="24659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Ganadera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401.658 ha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  <a:tr h="49318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Forestal de Producción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60.339 ha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  <a:tr h="24659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Agroforestal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241.012 ha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  <a:tr h="49318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Superficies de agua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225.061 ha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  <a:tr h="24659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Otras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1'033.190 ha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  <a:tr h="258922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2'665.496 </a:t>
                      </a:r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3107311" y="6630014"/>
            <a:ext cx="5836218" cy="22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propia con base en la información IGAC- UPRA 2012.</a:t>
            </a:r>
          </a:p>
        </p:txBody>
      </p:sp>
    </p:spTree>
    <p:extLst>
      <p:ext uri="{BB962C8B-B14F-4D97-AF65-F5344CB8AC3E}">
        <p14:creationId xmlns:p14="http://schemas.microsoft.com/office/powerpoint/2010/main" val="36216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t="4707" r="6414" b="20666"/>
          <a:stretch/>
        </p:blipFill>
        <p:spPr>
          <a:xfrm>
            <a:off x="7056229" y="141092"/>
            <a:ext cx="4799585" cy="643478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2" name="Gráfico 11"/>
          <p:cNvGraphicFramePr/>
          <p:nvPr>
            <p:extLst/>
          </p:nvPr>
        </p:nvGraphicFramePr>
        <p:xfrm>
          <a:off x="473732" y="3004458"/>
          <a:ext cx="6448178" cy="3459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7052663" y="6587895"/>
            <a:ext cx="583621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316" dirty="0"/>
              <a:t>Fuente: Elaboración propia con base en la información IGAC- UPRA 2012.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473732" y="141093"/>
            <a:ext cx="6232595" cy="794906"/>
          </a:xfrm>
          <a:prstGeom prst="rect">
            <a:avLst/>
          </a:prstGeom>
        </p:spPr>
        <p:txBody>
          <a:bodyPr vert="horz" lIns="66873" tIns="33437" rIns="66873" bIns="33437" rtlCol="0" anchor="ctr">
            <a:normAutofit/>
          </a:bodyPr>
          <a:lstStyle>
            <a:lvl1pPr algn="l" defTabSz="12482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633" b="1" dirty="0">
                <a:latin typeface="Arial" panose="020B0604020202020204" pitchFamily="34" charset="0"/>
                <a:cs typeface="Arial" panose="020B0604020202020204" pitchFamily="34" charset="0"/>
              </a:rPr>
              <a:t>CONFLICTOS DE </a:t>
            </a:r>
            <a:r>
              <a:rPr lang="es-CO" sz="2633" b="1">
                <a:latin typeface="Arial" panose="020B0604020202020204" pitchFamily="34" charset="0"/>
                <a:cs typeface="Arial" panose="020B0604020202020204" pitchFamily="34" charset="0"/>
              </a:rPr>
              <a:t>USO DEL </a:t>
            </a:r>
            <a:r>
              <a:rPr lang="es-CO" sz="2633" b="1" dirty="0">
                <a:latin typeface="Arial" panose="020B0604020202020204" pitchFamily="34" charset="0"/>
                <a:cs typeface="Arial" panose="020B0604020202020204" pitchFamily="34" charset="0"/>
              </a:rPr>
              <a:t>SUELO 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/>
          </p:nvPr>
        </p:nvGraphicFramePr>
        <p:xfrm>
          <a:off x="1248229" y="935998"/>
          <a:ext cx="4760685" cy="202491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807584"/>
                <a:gridCol w="1953101"/>
              </a:tblGrid>
              <a:tr h="29336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Uso Adecuado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1'164.881 ha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  <a:tr h="29336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Sobreutilización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873310 ha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  <a:tr h="37130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Subutilización 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552.762 ha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  <a:tr h="637783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Zonas urbanas y áreas sin información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74.544 ha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  <a:tr h="429088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2'665.496 ha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66" marR="6966" marT="6966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5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 t="4977" r="21070" b="20578"/>
          <a:stretch/>
        </p:blipFill>
        <p:spPr>
          <a:xfrm>
            <a:off x="683461" y="356702"/>
            <a:ext cx="4860995" cy="644905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" t="2259" r="2636" b="3132"/>
          <a:stretch/>
        </p:blipFill>
        <p:spPr>
          <a:xfrm>
            <a:off x="6691086" y="356702"/>
            <a:ext cx="4990342" cy="64490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CuadroTexto 5"/>
          <p:cNvSpPr txBox="1"/>
          <p:nvPr/>
        </p:nvSpPr>
        <p:spPr>
          <a:xfrm rot="16200000">
            <a:off x="9388839" y="4172171"/>
            <a:ext cx="4839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 smtClean="0"/>
              <a:t>Fuente: Con base en la información de UPRA-2012/ Tomado del portal DNP - 2017. </a:t>
            </a:r>
            <a:endParaRPr lang="es-CO" sz="1050" dirty="0"/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-1639349" y="4093912"/>
            <a:ext cx="4384729" cy="26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dirty="0"/>
              <a:t>Fuente: Elaboración propia con base en la información IGAC- UPRA 2012.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493129" y="-75935"/>
            <a:ext cx="303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latin typeface="Arial" panose="020B0604020202020204" pitchFamily="34" charset="0"/>
                <a:cs typeface="Arial" panose="020B0604020202020204" pitchFamily="34" charset="0"/>
              </a:rPr>
              <a:t>Sobreutilización </a:t>
            </a:r>
          </a:p>
        </p:txBody>
      </p:sp>
    </p:spTree>
    <p:extLst>
      <p:ext uri="{BB962C8B-B14F-4D97-AF65-F5344CB8AC3E}">
        <p14:creationId xmlns:p14="http://schemas.microsoft.com/office/powerpoint/2010/main" val="37315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dirty="0" smtClean="0">
            <a:ln w="0"/>
            <a:gradFill>
              <a:gsLst>
                <a:gs pos="21000">
                  <a:srgbClr val="53575C"/>
                </a:gs>
                <a:gs pos="88000">
                  <a:srgbClr val="C5C7CA"/>
                </a:gs>
              </a:gsLst>
              <a:lin ang="5400000"/>
            </a:gra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587</Words>
  <Application>Microsoft Office PowerPoint</Application>
  <PresentationFormat>Panorámica</PresentationFormat>
  <Paragraphs>89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ESTRUCTURA ECOLÓGICA PRINCIPAL DE BOLÍVAR </vt:lpstr>
      <vt:lpstr>Presentación de PowerPoint</vt:lpstr>
      <vt:lpstr>Presentación de PowerPoint</vt:lpstr>
      <vt:lpstr>Presentación de PowerPoint</vt:lpstr>
      <vt:lpstr>Presentación de PowerPoint</vt:lpstr>
      <vt:lpstr>VOCACIÓN DE SUELO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BEYSIS TATIANA</dc:creator>
  <cp:lastModifiedBy>BEYSIS TATIANA</cp:lastModifiedBy>
  <cp:revision>8</cp:revision>
  <dcterms:created xsi:type="dcterms:W3CDTF">2018-07-18T04:27:41Z</dcterms:created>
  <dcterms:modified xsi:type="dcterms:W3CDTF">2018-07-18T19:38:49Z</dcterms:modified>
</cp:coreProperties>
</file>